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0693400" cy="7562850"/>
  <p:notesSz cx="10693400" cy="7562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441" autoAdjust="0"/>
    <p:restoredTop sz="93829" autoAdjust="0"/>
  </p:normalViewPr>
  <p:slideViewPr>
    <p:cSldViewPr>
      <p:cViewPr>
        <p:scale>
          <a:sx n="66" d="100"/>
          <a:sy n="66" d="100"/>
        </p:scale>
        <p:origin x="-96" y="17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31531-BEB2-47A8-937B-963419CD7FF3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D3E50-9E7F-4E45-B915-FE1A9DA51B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45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D3E50-9E7F-4E45-B915-FE1A9DA51BB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33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61015" y="484885"/>
            <a:ext cx="8771369" cy="299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51337" y="2557068"/>
            <a:ext cx="8190725" cy="1537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72.jpg"/><Relationship Id="rId7" Type="http://schemas.openxmlformats.org/officeDocument/2006/relationships/image" Target="../media/image76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26" Type="http://schemas.openxmlformats.org/officeDocument/2006/relationships/image" Target="../media/image91.png"/><Relationship Id="rId3" Type="http://schemas.openxmlformats.org/officeDocument/2006/relationships/image" Target="../media/image86.png"/><Relationship Id="rId21" Type="http://schemas.openxmlformats.org/officeDocument/2006/relationships/image" Target="../media/image11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2" Type="http://schemas.openxmlformats.org/officeDocument/2006/relationships/image" Target="../media/image84.jp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31" Type="http://schemas.openxmlformats.org/officeDocument/2006/relationships/image" Target="../media/image92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92.png"/><Relationship Id="rId10" Type="http://schemas.openxmlformats.org/officeDocument/2006/relationships/image" Target="../media/image167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3" Type="http://schemas.openxmlformats.org/officeDocument/2006/relationships/image" Target="../media/image143.png"/><Relationship Id="rId12" Type="http://schemas.openxmlformats.org/officeDocument/2006/relationships/image" Target="../media/image205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204.png"/><Relationship Id="rId15" Type="http://schemas.openxmlformats.org/officeDocument/2006/relationships/image" Target="../media/image92.png"/><Relationship Id="rId10" Type="http://schemas.openxmlformats.org/officeDocument/2006/relationships/image" Target="../media/image203.png"/><Relationship Id="rId4" Type="http://schemas.openxmlformats.org/officeDocument/2006/relationships/image" Target="../media/image144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8.jpg"/><Relationship Id="rId5" Type="http://schemas.openxmlformats.org/officeDocument/2006/relationships/image" Target="../media/image167.jpg"/><Relationship Id="rId4" Type="http://schemas.openxmlformats.org/officeDocument/2006/relationships/image" Target="../media/image16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png"/><Relationship Id="rId11" Type="http://schemas.openxmlformats.org/officeDocument/2006/relationships/image" Target="../media/image172.png"/><Relationship Id="rId5" Type="http://schemas.openxmlformats.org/officeDocument/2006/relationships/image" Target="../media/image227.png"/><Relationship Id="rId10" Type="http://schemas.openxmlformats.org/officeDocument/2006/relationships/image" Target="../media/image231.png"/><Relationship Id="rId4" Type="http://schemas.openxmlformats.org/officeDocument/2006/relationships/image" Target="../media/image226.png"/><Relationship Id="rId9" Type="http://schemas.openxmlformats.org/officeDocument/2006/relationships/image" Target="../media/image2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243.png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2.png"/><Relationship Id="rId18" Type="http://schemas.openxmlformats.org/officeDocument/2006/relationships/image" Target="../media/image257.png"/><Relationship Id="rId3" Type="http://schemas.openxmlformats.org/officeDocument/2006/relationships/image" Target="../media/image177.png"/><Relationship Id="rId12" Type="http://schemas.openxmlformats.org/officeDocument/2006/relationships/image" Target="../media/image251.png"/><Relationship Id="rId17" Type="http://schemas.openxmlformats.org/officeDocument/2006/relationships/image" Target="../media/image256.png"/><Relationship Id="rId2" Type="http://schemas.openxmlformats.org/officeDocument/2006/relationships/image" Target="../media/image175.jpg"/><Relationship Id="rId16" Type="http://schemas.openxmlformats.org/officeDocument/2006/relationships/image" Target="../media/image2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6.png"/><Relationship Id="rId11" Type="http://schemas.openxmlformats.org/officeDocument/2006/relationships/image" Target="../media/image250.png"/><Relationship Id="rId5" Type="http://schemas.openxmlformats.org/officeDocument/2006/relationships/image" Target="../media/image191.png"/><Relationship Id="rId15" Type="http://schemas.openxmlformats.org/officeDocument/2006/relationships/image" Target="../media/image254.png"/><Relationship Id="rId10" Type="http://schemas.openxmlformats.org/officeDocument/2006/relationships/image" Target="../media/image249.png"/><Relationship Id="rId19" Type="http://schemas.openxmlformats.org/officeDocument/2006/relationships/image" Target="../media/image92.png"/><Relationship Id="rId4" Type="http://schemas.openxmlformats.org/officeDocument/2006/relationships/image" Target="../media/image180.png"/><Relationship Id="rId14" Type="http://schemas.openxmlformats.org/officeDocument/2006/relationships/image" Target="../media/image2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Relationship Id="rId9" Type="http://schemas.openxmlformats.org/officeDocument/2006/relationships/image" Target="../media/image4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733" y="459739"/>
            <a:ext cx="48437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21105" algn="l"/>
                <a:tab pos="1657985" algn="l"/>
                <a:tab pos="2900045" algn="l"/>
              </a:tabLst>
            </a:pPr>
            <a:r>
              <a:rPr sz="2000" b="1" spc="-30" dirty="0">
                <a:latin typeface="Arial"/>
                <a:cs typeface="Arial"/>
              </a:rPr>
              <a:t>FILTROS	</a:t>
            </a:r>
            <a:r>
              <a:rPr sz="2000" b="1" spc="-5" dirty="0">
                <a:latin typeface="Arial"/>
                <a:cs typeface="Arial"/>
              </a:rPr>
              <a:t>de	</a:t>
            </a:r>
            <a:r>
              <a:rPr sz="2000" b="1" spc="-10" dirty="0">
                <a:latin typeface="Arial"/>
                <a:cs typeface="Arial"/>
              </a:rPr>
              <a:t>KALMAN	POLINOMIALES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7017" y="872282"/>
            <a:ext cx="8515350" cy="66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aplicar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teoría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nuestro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modelo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mundo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debe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describir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mediante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conjunto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ecuaciones diferenciales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forma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matricial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espacio 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9629" y="2073554"/>
            <a:ext cx="1663300" cy="23327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339" y="2784575"/>
            <a:ext cx="200132" cy="13304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51337" y="2557068"/>
            <a:ext cx="5510530" cy="1537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940" marR="978535" indent="9525">
              <a:lnSpc>
                <a:spcPct val="1588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es 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vector columna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 los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 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sistema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matriz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dinámica del sistema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600" spc="-5" dirty="0">
                <a:latin typeface="Arial MT"/>
                <a:cs typeface="Arial MT"/>
              </a:rPr>
              <a:t>es un vector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conocido, llamado vector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control</a:t>
            </a:r>
            <a:endParaRPr sz="1600">
              <a:latin typeface="Arial MT"/>
              <a:cs typeface="Arial MT"/>
            </a:endParaRPr>
          </a:p>
          <a:p>
            <a:pPr marL="18415">
              <a:lnSpc>
                <a:spcPct val="100000"/>
              </a:lnSpc>
              <a:spcBef>
                <a:spcPts val="1019"/>
              </a:spcBef>
            </a:pP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ruido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blanco expresado 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forma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vector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5880" y="3117145"/>
            <a:ext cx="253966" cy="1999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4304" y="3524137"/>
            <a:ext cx="133394" cy="1670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957" y="3918833"/>
            <a:ext cx="200464" cy="15445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47289" y="4398065"/>
            <a:ext cx="3247390" cy="66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Hay una matriz de ruido de proceso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según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68314" y="4474726"/>
            <a:ext cx="45789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relaciona </a:t>
            </a:r>
            <a:r>
              <a:rPr sz="1600" spc="-5" dirty="0">
                <a:latin typeface="Arial MT"/>
                <a:cs typeface="Arial MT"/>
              </a:rPr>
              <a:t>con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vector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ruido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proceso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11703" y="4558913"/>
            <a:ext cx="200132" cy="13358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3471" y="4526100"/>
            <a:ext cx="200025" cy="23344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77937" y="5273590"/>
            <a:ext cx="1130817" cy="29985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73208" y="5992915"/>
            <a:ext cx="87064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Aunque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ruido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tenga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 significado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físico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utiliza como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dispositivo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decirle </a:t>
            </a:r>
            <a:r>
              <a:rPr sz="1600" spc="-4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impreciso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 nuestro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conocimiento del mundo real.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9491" y="510793"/>
            <a:ext cx="83705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Por ello,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combinando términos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similares 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ecuaciones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error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estimación,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tiene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3200" y="1163130"/>
            <a:ext cx="4190367" cy="2664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3302" y="1808479"/>
            <a:ext cx="2406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Si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definimos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covarianza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3167" y="1808479"/>
            <a:ext cx="544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mo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2091" y="1882318"/>
            <a:ext cx="266395" cy="2333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02395" y="2264981"/>
            <a:ext cx="998370" cy="29958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50931" y="2890519"/>
            <a:ext cx="1797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 MT"/>
                <a:cs typeface="Arial MT"/>
              </a:rPr>
              <a:t>y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reconociendo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86097" y="3220772"/>
            <a:ext cx="1064670" cy="63245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94721" y="4070391"/>
            <a:ext cx="831595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podemos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elevar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cuadrado</a:t>
            </a:r>
            <a:r>
              <a:rPr sz="1600" dirty="0">
                <a:latin typeface="Arial MT"/>
                <a:cs typeface="Arial MT"/>
              </a:rPr>
              <a:t> 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tomar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esperado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ambos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miembros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error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estimado,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obteniendo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80106" y="5357353"/>
            <a:ext cx="3591717" cy="2994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50" y="463550"/>
            <a:ext cx="8801100" cy="65341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490" y="465836"/>
            <a:ext cx="805053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Sustituyendo 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ganancia óptima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 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covarianza</a:t>
            </a:r>
            <a:r>
              <a:rPr sz="1600" spc="44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tiene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7617" y="988613"/>
            <a:ext cx="4389973" cy="59909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53396" y="1826005"/>
            <a:ext cx="83451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Invirtiendo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 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ganancia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óptima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sustituyendola</a:t>
            </a:r>
            <a:r>
              <a:rPr sz="1600" spc="44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varianza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8971" y="3914741"/>
            <a:ext cx="2228736" cy="26656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42652" y="2459998"/>
            <a:ext cx="3657973" cy="5656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4807" y="5136879"/>
            <a:ext cx="4356389" cy="59887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526171" y="2122170"/>
            <a:ext cx="2160270" cy="1657350"/>
            <a:chOff x="1526171" y="2122170"/>
            <a:chExt cx="2160270" cy="1657350"/>
          </a:xfrm>
        </p:grpSpPr>
        <p:sp>
          <p:nvSpPr>
            <p:cNvPr id="9" name="object 9"/>
            <p:cNvSpPr/>
            <p:nvPr/>
          </p:nvSpPr>
          <p:spPr>
            <a:xfrm>
              <a:off x="3203333" y="3139440"/>
              <a:ext cx="480059" cy="640080"/>
            </a:xfrm>
            <a:custGeom>
              <a:avLst/>
              <a:gdLst/>
              <a:ahLst/>
              <a:cxnLst/>
              <a:rect l="l" t="t" r="r" b="b"/>
              <a:pathLst>
                <a:path w="480060" h="640079">
                  <a:moveTo>
                    <a:pt x="121920" y="400050"/>
                  </a:moveTo>
                  <a:lnTo>
                    <a:pt x="0" y="400050"/>
                  </a:lnTo>
                  <a:lnTo>
                    <a:pt x="3809" y="403859"/>
                  </a:lnTo>
                  <a:lnTo>
                    <a:pt x="3810" y="403098"/>
                  </a:lnTo>
                  <a:lnTo>
                    <a:pt x="4572" y="400812"/>
                  </a:lnTo>
                  <a:lnTo>
                    <a:pt x="6858" y="403098"/>
                  </a:lnTo>
                  <a:lnTo>
                    <a:pt x="120396" y="403098"/>
                  </a:lnTo>
                  <a:lnTo>
                    <a:pt x="120396" y="401574"/>
                  </a:lnTo>
                  <a:lnTo>
                    <a:pt x="121920" y="400050"/>
                  </a:lnTo>
                  <a:close/>
                </a:path>
                <a:path w="480060" h="640079">
                  <a:moveTo>
                    <a:pt x="6858" y="403098"/>
                  </a:moveTo>
                  <a:lnTo>
                    <a:pt x="4572" y="400812"/>
                  </a:lnTo>
                  <a:lnTo>
                    <a:pt x="3810" y="403098"/>
                  </a:lnTo>
                  <a:lnTo>
                    <a:pt x="6858" y="403098"/>
                  </a:lnTo>
                  <a:close/>
                </a:path>
                <a:path w="480060" h="640079">
                  <a:moveTo>
                    <a:pt x="239649" y="635889"/>
                  </a:moveTo>
                  <a:lnTo>
                    <a:pt x="6858" y="403098"/>
                  </a:lnTo>
                  <a:lnTo>
                    <a:pt x="3810" y="403098"/>
                  </a:lnTo>
                  <a:lnTo>
                    <a:pt x="3809" y="403859"/>
                  </a:lnTo>
                  <a:lnTo>
                    <a:pt x="238506" y="638556"/>
                  </a:lnTo>
                  <a:lnTo>
                    <a:pt x="238506" y="637032"/>
                  </a:lnTo>
                  <a:lnTo>
                    <a:pt x="239649" y="635889"/>
                  </a:lnTo>
                  <a:close/>
                </a:path>
                <a:path w="480060" h="640079">
                  <a:moveTo>
                    <a:pt x="359664" y="400050"/>
                  </a:moveTo>
                  <a:lnTo>
                    <a:pt x="359663" y="0"/>
                  </a:lnTo>
                  <a:lnTo>
                    <a:pt x="120395" y="0"/>
                  </a:lnTo>
                  <a:lnTo>
                    <a:pt x="120396" y="400050"/>
                  </a:lnTo>
                  <a:lnTo>
                    <a:pt x="121920" y="400050"/>
                  </a:lnTo>
                  <a:lnTo>
                    <a:pt x="121919" y="3047"/>
                  </a:lnTo>
                  <a:lnTo>
                    <a:pt x="123443" y="1524"/>
                  </a:lnTo>
                  <a:lnTo>
                    <a:pt x="123443" y="3047"/>
                  </a:lnTo>
                  <a:lnTo>
                    <a:pt x="356615" y="3047"/>
                  </a:lnTo>
                  <a:lnTo>
                    <a:pt x="356615" y="1524"/>
                  </a:lnTo>
                  <a:lnTo>
                    <a:pt x="358139" y="3047"/>
                  </a:lnTo>
                  <a:lnTo>
                    <a:pt x="358140" y="400050"/>
                  </a:lnTo>
                  <a:lnTo>
                    <a:pt x="359664" y="400050"/>
                  </a:lnTo>
                  <a:close/>
                </a:path>
                <a:path w="480060" h="640079">
                  <a:moveTo>
                    <a:pt x="123444" y="403098"/>
                  </a:moveTo>
                  <a:lnTo>
                    <a:pt x="123443" y="3047"/>
                  </a:lnTo>
                  <a:lnTo>
                    <a:pt x="121919" y="3047"/>
                  </a:lnTo>
                  <a:lnTo>
                    <a:pt x="121920" y="400050"/>
                  </a:lnTo>
                  <a:lnTo>
                    <a:pt x="120396" y="401574"/>
                  </a:lnTo>
                  <a:lnTo>
                    <a:pt x="120396" y="403098"/>
                  </a:lnTo>
                  <a:lnTo>
                    <a:pt x="123444" y="403098"/>
                  </a:lnTo>
                  <a:close/>
                </a:path>
                <a:path w="480060" h="640079">
                  <a:moveTo>
                    <a:pt x="123443" y="3047"/>
                  </a:moveTo>
                  <a:lnTo>
                    <a:pt x="123443" y="1524"/>
                  </a:lnTo>
                  <a:lnTo>
                    <a:pt x="121919" y="3047"/>
                  </a:lnTo>
                  <a:lnTo>
                    <a:pt x="123443" y="3047"/>
                  </a:lnTo>
                  <a:close/>
                </a:path>
                <a:path w="480060" h="640079">
                  <a:moveTo>
                    <a:pt x="240792" y="637032"/>
                  </a:moveTo>
                  <a:lnTo>
                    <a:pt x="239649" y="635889"/>
                  </a:lnTo>
                  <a:lnTo>
                    <a:pt x="238506" y="637032"/>
                  </a:lnTo>
                  <a:lnTo>
                    <a:pt x="240792" y="637032"/>
                  </a:lnTo>
                  <a:close/>
                </a:path>
                <a:path w="480060" h="640079">
                  <a:moveTo>
                    <a:pt x="240792" y="639318"/>
                  </a:moveTo>
                  <a:lnTo>
                    <a:pt x="240792" y="637032"/>
                  </a:lnTo>
                  <a:lnTo>
                    <a:pt x="238506" y="637032"/>
                  </a:lnTo>
                  <a:lnTo>
                    <a:pt x="238506" y="638556"/>
                  </a:lnTo>
                  <a:lnTo>
                    <a:pt x="240029" y="640080"/>
                  </a:lnTo>
                  <a:lnTo>
                    <a:pt x="240792" y="639318"/>
                  </a:lnTo>
                  <a:close/>
                </a:path>
                <a:path w="480060" h="640079">
                  <a:moveTo>
                    <a:pt x="476250" y="403859"/>
                  </a:moveTo>
                  <a:lnTo>
                    <a:pt x="476250" y="403098"/>
                  </a:lnTo>
                  <a:lnTo>
                    <a:pt x="472440" y="403097"/>
                  </a:lnTo>
                  <a:lnTo>
                    <a:pt x="239649" y="635889"/>
                  </a:lnTo>
                  <a:lnTo>
                    <a:pt x="240792" y="637032"/>
                  </a:lnTo>
                  <a:lnTo>
                    <a:pt x="240792" y="639318"/>
                  </a:lnTo>
                  <a:lnTo>
                    <a:pt x="476250" y="403859"/>
                  </a:lnTo>
                  <a:close/>
                </a:path>
                <a:path w="480060" h="640079">
                  <a:moveTo>
                    <a:pt x="358139" y="3047"/>
                  </a:moveTo>
                  <a:lnTo>
                    <a:pt x="356615" y="1524"/>
                  </a:lnTo>
                  <a:lnTo>
                    <a:pt x="356615" y="3047"/>
                  </a:lnTo>
                  <a:lnTo>
                    <a:pt x="358139" y="3047"/>
                  </a:lnTo>
                  <a:close/>
                </a:path>
                <a:path w="480060" h="640079">
                  <a:moveTo>
                    <a:pt x="359664" y="403098"/>
                  </a:moveTo>
                  <a:lnTo>
                    <a:pt x="359664" y="401573"/>
                  </a:lnTo>
                  <a:lnTo>
                    <a:pt x="358140" y="400050"/>
                  </a:lnTo>
                  <a:lnTo>
                    <a:pt x="358139" y="3047"/>
                  </a:lnTo>
                  <a:lnTo>
                    <a:pt x="356615" y="3047"/>
                  </a:lnTo>
                  <a:lnTo>
                    <a:pt x="356616" y="403098"/>
                  </a:lnTo>
                  <a:lnTo>
                    <a:pt x="359664" y="403098"/>
                  </a:lnTo>
                  <a:close/>
                </a:path>
                <a:path w="480060" h="640079">
                  <a:moveTo>
                    <a:pt x="480059" y="400049"/>
                  </a:moveTo>
                  <a:lnTo>
                    <a:pt x="358140" y="400050"/>
                  </a:lnTo>
                  <a:lnTo>
                    <a:pt x="359664" y="401573"/>
                  </a:lnTo>
                  <a:lnTo>
                    <a:pt x="359664" y="403098"/>
                  </a:lnTo>
                  <a:lnTo>
                    <a:pt x="472440" y="403098"/>
                  </a:lnTo>
                  <a:lnTo>
                    <a:pt x="474726" y="400812"/>
                  </a:lnTo>
                  <a:lnTo>
                    <a:pt x="476250" y="403098"/>
                  </a:lnTo>
                  <a:lnTo>
                    <a:pt x="476250" y="403859"/>
                  </a:lnTo>
                  <a:lnTo>
                    <a:pt x="480059" y="400049"/>
                  </a:lnTo>
                  <a:close/>
                </a:path>
                <a:path w="480060" h="640079">
                  <a:moveTo>
                    <a:pt x="476250" y="403098"/>
                  </a:moveTo>
                  <a:lnTo>
                    <a:pt x="474726" y="400812"/>
                  </a:lnTo>
                  <a:lnTo>
                    <a:pt x="472440" y="403097"/>
                  </a:lnTo>
                  <a:lnTo>
                    <a:pt x="476250" y="403098"/>
                  </a:lnTo>
                  <a:close/>
                </a:path>
              </a:pathLst>
            </a:custGeom>
            <a:solidFill>
              <a:srgbClr val="375C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30743" y="3341370"/>
              <a:ext cx="1584325" cy="10160"/>
            </a:xfrm>
            <a:custGeom>
              <a:avLst/>
              <a:gdLst/>
              <a:ahLst/>
              <a:cxnLst/>
              <a:rect l="l" t="t" r="r" b="b"/>
              <a:pathLst>
                <a:path w="1584325" h="10160">
                  <a:moveTo>
                    <a:pt x="1584198" y="9905"/>
                  </a:moveTo>
                  <a:lnTo>
                    <a:pt x="1584198" y="0"/>
                  </a:lnTo>
                  <a:lnTo>
                    <a:pt x="0" y="0"/>
                  </a:lnTo>
                  <a:lnTo>
                    <a:pt x="0" y="9905"/>
                  </a:lnTo>
                  <a:lnTo>
                    <a:pt x="1584198" y="9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26171" y="2122182"/>
              <a:ext cx="2160270" cy="1229360"/>
            </a:xfrm>
            <a:custGeom>
              <a:avLst/>
              <a:gdLst/>
              <a:ahLst/>
              <a:cxnLst/>
              <a:rect l="l" t="t" r="r" b="b"/>
              <a:pathLst>
                <a:path w="2160270" h="1229360">
                  <a:moveTo>
                    <a:pt x="9144" y="0"/>
                  </a:moveTo>
                  <a:lnTo>
                    <a:pt x="0" y="0"/>
                  </a:lnTo>
                  <a:lnTo>
                    <a:pt x="0" y="1223772"/>
                  </a:lnTo>
                  <a:lnTo>
                    <a:pt x="9144" y="1223772"/>
                  </a:lnTo>
                  <a:lnTo>
                    <a:pt x="9144" y="0"/>
                  </a:lnTo>
                  <a:close/>
                </a:path>
                <a:path w="2160270" h="1229360">
                  <a:moveTo>
                    <a:pt x="1626870" y="1219200"/>
                  </a:moveTo>
                  <a:lnTo>
                    <a:pt x="1588770" y="1219200"/>
                  </a:lnTo>
                  <a:lnTo>
                    <a:pt x="1588770" y="1229106"/>
                  </a:lnTo>
                  <a:lnTo>
                    <a:pt x="1626870" y="1229106"/>
                  </a:lnTo>
                  <a:lnTo>
                    <a:pt x="1626870" y="1219200"/>
                  </a:lnTo>
                  <a:close/>
                </a:path>
                <a:path w="2160270" h="1229360">
                  <a:moveTo>
                    <a:pt x="1693926" y="1219200"/>
                  </a:moveTo>
                  <a:lnTo>
                    <a:pt x="1655826" y="1219200"/>
                  </a:lnTo>
                  <a:lnTo>
                    <a:pt x="1655826" y="1229106"/>
                  </a:lnTo>
                  <a:lnTo>
                    <a:pt x="1693926" y="1229106"/>
                  </a:lnTo>
                  <a:lnTo>
                    <a:pt x="1693926" y="1219200"/>
                  </a:lnTo>
                  <a:close/>
                </a:path>
                <a:path w="2160270" h="1229360">
                  <a:moveTo>
                    <a:pt x="1760220" y="1219200"/>
                  </a:moveTo>
                  <a:lnTo>
                    <a:pt x="1722120" y="1219200"/>
                  </a:lnTo>
                  <a:lnTo>
                    <a:pt x="1722120" y="1229106"/>
                  </a:lnTo>
                  <a:lnTo>
                    <a:pt x="1760220" y="1229106"/>
                  </a:lnTo>
                  <a:lnTo>
                    <a:pt x="1760220" y="1219200"/>
                  </a:lnTo>
                  <a:close/>
                </a:path>
                <a:path w="2160270" h="1229360">
                  <a:moveTo>
                    <a:pt x="1827276" y="1219200"/>
                  </a:moveTo>
                  <a:lnTo>
                    <a:pt x="1789176" y="1219200"/>
                  </a:lnTo>
                  <a:lnTo>
                    <a:pt x="1789176" y="1229106"/>
                  </a:lnTo>
                  <a:lnTo>
                    <a:pt x="1827276" y="1229106"/>
                  </a:lnTo>
                  <a:lnTo>
                    <a:pt x="1827276" y="1219200"/>
                  </a:lnTo>
                  <a:close/>
                </a:path>
                <a:path w="2160270" h="1229360">
                  <a:moveTo>
                    <a:pt x="1893570" y="1219200"/>
                  </a:moveTo>
                  <a:lnTo>
                    <a:pt x="1855470" y="1219200"/>
                  </a:lnTo>
                  <a:lnTo>
                    <a:pt x="1855470" y="1229106"/>
                  </a:lnTo>
                  <a:lnTo>
                    <a:pt x="1893570" y="1229106"/>
                  </a:lnTo>
                  <a:lnTo>
                    <a:pt x="1893570" y="1219200"/>
                  </a:lnTo>
                  <a:close/>
                </a:path>
                <a:path w="2160270" h="1229360">
                  <a:moveTo>
                    <a:pt x="1960626" y="1219200"/>
                  </a:moveTo>
                  <a:lnTo>
                    <a:pt x="1922526" y="1219200"/>
                  </a:lnTo>
                  <a:lnTo>
                    <a:pt x="1922526" y="1229106"/>
                  </a:lnTo>
                  <a:lnTo>
                    <a:pt x="1960626" y="1229106"/>
                  </a:lnTo>
                  <a:lnTo>
                    <a:pt x="1960626" y="1219200"/>
                  </a:lnTo>
                  <a:close/>
                </a:path>
                <a:path w="2160270" h="1229360">
                  <a:moveTo>
                    <a:pt x="2026920" y="1219200"/>
                  </a:moveTo>
                  <a:lnTo>
                    <a:pt x="1988820" y="1219200"/>
                  </a:lnTo>
                  <a:lnTo>
                    <a:pt x="1988820" y="1229106"/>
                  </a:lnTo>
                  <a:lnTo>
                    <a:pt x="2026920" y="1229106"/>
                  </a:lnTo>
                  <a:lnTo>
                    <a:pt x="2026920" y="1219200"/>
                  </a:lnTo>
                  <a:close/>
                </a:path>
                <a:path w="2160270" h="1229360">
                  <a:moveTo>
                    <a:pt x="2093976" y="1219200"/>
                  </a:moveTo>
                  <a:lnTo>
                    <a:pt x="2055876" y="1219200"/>
                  </a:lnTo>
                  <a:lnTo>
                    <a:pt x="2055876" y="1229106"/>
                  </a:lnTo>
                  <a:lnTo>
                    <a:pt x="2093976" y="1229106"/>
                  </a:lnTo>
                  <a:lnTo>
                    <a:pt x="2093976" y="1219200"/>
                  </a:lnTo>
                  <a:close/>
                </a:path>
                <a:path w="2160270" h="1229360">
                  <a:moveTo>
                    <a:pt x="2160270" y="1219200"/>
                  </a:moveTo>
                  <a:lnTo>
                    <a:pt x="2122170" y="1219200"/>
                  </a:lnTo>
                  <a:lnTo>
                    <a:pt x="2122170" y="1229106"/>
                  </a:lnTo>
                  <a:lnTo>
                    <a:pt x="2160270" y="1229106"/>
                  </a:lnTo>
                  <a:lnTo>
                    <a:pt x="2160270" y="12192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130943" y="2122170"/>
            <a:ext cx="2868930" cy="2870835"/>
            <a:chOff x="3130943" y="2122170"/>
            <a:chExt cx="2868930" cy="2870835"/>
          </a:xfrm>
        </p:grpSpPr>
        <p:sp>
          <p:nvSpPr>
            <p:cNvPr id="13" name="object 13"/>
            <p:cNvSpPr/>
            <p:nvPr/>
          </p:nvSpPr>
          <p:spPr>
            <a:xfrm>
              <a:off x="3184283" y="4354068"/>
              <a:ext cx="472440" cy="636270"/>
            </a:xfrm>
            <a:custGeom>
              <a:avLst/>
              <a:gdLst/>
              <a:ahLst/>
              <a:cxnLst/>
              <a:rect l="l" t="t" r="r" b="b"/>
              <a:pathLst>
                <a:path w="472439" h="636270">
                  <a:moveTo>
                    <a:pt x="472440" y="400049"/>
                  </a:moveTo>
                  <a:lnTo>
                    <a:pt x="354330" y="400050"/>
                  </a:lnTo>
                  <a:lnTo>
                    <a:pt x="354329" y="0"/>
                  </a:lnTo>
                  <a:lnTo>
                    <a:pt x="118109" y="0"/>
                  </a:lnTo>
                  <a:lnTo>
                    <a:pt x="118110" y="400050"/>
                  </a:lnTo>
                  <a:lnTo>
                    <a:pt x="0" y="400050"/>
                  </a:lnTo>
                  <a:lnTo>
                    <a:pt x="236220" y="636270"/>
                  </a:lnTo>
                  <a:lnTo>
                    <a:pt x="472440" y="400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80473" y="4352544"/>
              <a:ext cx="480059" cy="640080"/>
            </a:xfrm>
            <a:custGeom>
              <a:avLst/>
              <a:gdLst/>
              <a:ahLst/>
              <a:cxnLst/>
              <a:rect l="l" t="t" r="r" b="b"/>
              <a:pathLst>
                <a:path w="480060" h="640079">
                  <a:moveTo>
                    <a:pt x="5334" y="400050"/>
                  </a:moveTo>
                  <a:lnTo>
                    <a:pt x="0" y="400050"/>
                  </a:lnTo>
                  <a:lnTo>
                    <a:pt x="3809" y="403859"/>
                  </a:lnTo>
                  <a:lnTo>
                    <a:pt x="3810" y="403098"/>
                  </a:lnTo>
                  <a:lnTo>
                    <a:pt x="5334" y="400050"/>
                  </a:lnTo>
                  <a:close/>
                </a:path>
                <a:path w="480060" h="640079">
                  <a:moveTo>
                    <a:pt x="8381" y="403098"/>
                  </a:moveTo>
                  <a:lnTo>
                    <a:pt x="5334" y="400050"/>
                  </a:lnTo>
                  <a:lnTo>
                    <a:pt x="3810" y="403098"/>
                  </a:lnTo>
                  <a:lnTo>
                    <a:pt x="8381" y="403098"/>
                  </a:lnTo>
                  <a:close/>
                </a:path>
                <a:path w="480060" h="640079">
                  <a:moveTo>
                    <a:pt x="240410" y="635127"/>
                  </a:moveTo>
                  <a:lnTo>
                    <a:pt x="8381" y="403098"/>
                  </a:lnTo>
                  <a:lnTo>
                    <a:pt x="3810" y="403098"/>
                  </a:lnTo>
                  <a:lnTo>
                    <a:pt x="3809" y="403859"/>
                  </a:lnTo>
                  <a:lnTo>
                    <a:pt x="239268" y="639318"/>
                  </a:lnTo>
                  <a:lnTo>
                    <a:pt x="239268" y="636270"/>
                  </a:lnTo>
                  <a:lnTo>
                    <a:pt x="240410" y="635127"/>
                  </a:lnTo>
                  <a:close/>
                </a:path>
                <a:path w="480060" h="640079">
                  <a:moveTo>
                    <a:pt x="121920" y="400050"/>
                  </a:moveTo>
                  <a:lnTo>
                    <a:pt x="5334" y="400050"/>
                  </a:lnTo>
                  <a:lnTo>
                    <a:pt x="8381" y="403098"/>
                  </a:lnTo>
                  <a:lnTo>
                    <a:pt x="120396" y="403098"/>
                  </a:lnTo>
                  <a:lnTo>
                    <a:pt x="120396" y="401574"/>
                  </a:lnTo>
                  <a:lnTo>
                    <a:pt x="121920" y="400050"/>
                  </a:lnTo>
                  <a:close/>
                </a:path>
                <a:path w="480060" h="640079">
                  <a:moveTo>
                    <a:pt x="359664" y="400050"/>
                  </a:moveTo>
                  <a:lnTo>
                    <a:pt x="359663" y="0"/>
                  </a:lnTo>
                  <a:lnTo>
                    <a:pt x="120395" y="0"/>
                  </a:lnTo>
                  <a:lnTo>
                    <a:pt x="120396" y="400050"/>
                  </a:lnTo>
                  <a:lnTo>
                    <a:pt x="121920" y="400050"/>
                  </a:lnTo>
                  <a:lnTo>
                    <a:pt x="121919" y="3047"/>
                  </a:lnTo>
                  <a:lnTo>
                    <a:pt x="123443" y="1524"/>
                  </a:lnTo>
                  <a:lnTo>
                    <a:pt x="123443" y="3047"/>
                  </a:lnTo>
                  <a:lnTo>
                    <a:pt x="356615" y="3047"/>
                  </a:lnTo>
                  <a:lnTo>
                    <a:pt x="356615" y="1524"/>
                  </a:lnTo>
                  <a:lnTo>
                    <a:pt x="358139" y="3047"/>
                  </a:lnTo>
                  <a:lnTo>
                    <a:pt x="358140" y="400050"/>
                  </a:lnTo>
                  <a:lnTo>
                    <a:pt x="359664" y="400050"/>
                  </a:lnTo>
                  <a:close/>
                </a:path>
                <a:path w="480060" h="640079">
                  <a:moveTo>
                    <a:pt x="123444" y="403098"/>
                  </a:moveTo>
                  <a:lnTo>
                    <a:pt x="123443" y="3047"/>
                  </a:lnTo>
                  <a:lnTo>
                    <a:pt x="121919" y="3047"/>
                  </a:lnTo>
                  <a:lnTo>
                    <a:pt x="121920" y="400050"/>
                  </a:lnTo>
                  <a:lnTo>
                    <a:pt x="120396" y="401574"/>
                  </a:lnTo>
                  <a:lnTo>
                    <a:pt x="120396" y="403098"/>
                  </a:lnTo>
                  <a:lnTo>
                    <a:pt x="123444" y="403098"/>
                  </a:lnTo>
                  <a:close/>
                </a:path>
                <a:path w="480060" h="640079">
                  <a:moveTo>
                    <a:pt x="123443" y="3047"/>
                  </a:moveTo>
                  <a:lnTo>
                    <a:pt x="123443" y="1524"/>
                  </a:lnTo>
                  <a:lnTo>
                    <a:pt x="121919" y="3047"/>
                  </a:lnTo>
                  <a:lnTo>
                    <a:pt x="123443" y="3047"/>
                  </a:lnTo>
                  <a:close/>
                </a:path>
                <a:path w="480060" h="640079">
                  <a:moveTo>
                    <a:pt x="241554" y="636270"/>
                  </a:moveTo>
                  <a:lnTo>
                    <a:pt x="240410" y="635127"/>
                  </a:lnTo>
                  <a:lnTo>
                    <a:pt x="239268" y="636270"/>
                  </a:lnTo>
                  <a:lnTo>
                    <a:pt x="241554" y="636270"/>
                  </a:lnTo>
                  <a:close/>
                </a:path>
                <a:path w="480060" h="640079">
                  <a:moveTo>
                    <a:pt x="241554" y="638556"/>
                  </a:moveTo>
                  <a:lnTo>
                    <a:pt x="241554" y="636270"/>
                  </a:lnTo>
                  <a:lnTo>
                    <a:pt x="239268" y="636270"/>
                  </a:lnTo>
                  <a:lnTo>
                    <a:pt x="239268" y="639318"/>
                  </a:lnTo>
                  <a:lnTo>
                    <a:pt x="240029" y="640080"/>
                  </a:lnTo>
                  <a:lnTo>
                    <a:pt x="241554" y="638556"/>
                  </a:lnTo>
                  <a:close/>
                </a:path>
                <a:path w="480060" h="640079">
                  <a:moveTo>
                    <a:pt x="476250" y="403859"/>
                  </a:moveTo>
                  <a:lnTo>
                    <a:pt x="476250" y="403098"/>
                  </a:lnTo>
                  <a:lnTo>
                    <a:pt x="472440" y="403097"/>
                  </a:lnTo>
                  <a:lnTo>
                    <a:pt x="240410" y="635127"/>
                  </a:lnTo>
                  <a:lnTo>
                    <a:pt x="241554" y="636270"/>
                  </a:lnTo>
                  <a:lnTo>
                    <a:pt x="241554" y="638556"/>
                  </a:lnTo>
                  <a:lnTo>
                    <a:pt x="476250" y="403859"/>
                  </a:lnTo>
                  <a:close/>
                </a:path>
                <a:path w="480060" h="640079">
                  <a:moveTo>
                    <a:pt x="358139" y="3047"/>
                  </a:moveTo>
                  <a:lnTo>
                    <a:pt x="356615" y="1524"/>
                  </a:lnTo>
                  <a:lnTo>
                    <a:pt x="356615" y="3047"/>
                  </a:lnTo>
                  <a:lnTo>
                    <a:pt x="358139" y="3047"/>
                  </a:lnTo>
                  <a:close/>
                </a:path>
                <a:path w="480060" h="640079">
                  <a:moveTo>
                    <a:pt x="359664" y="403098"/>
                  </a:moveTo>
                  <a:lnTo>
                    <a:pt x="359664" y="401573"/>
                  </a:lnTo>
                  <a:lnTo>
                    <a:pt x="358140" y="400050"/>
                  </a:lnTo>
                  <a:lnTo>
                    <a:pt x="358139" y="3047"/>
                  </a:lnTo>
                  <a:lnTo>
                    <a:pt x="356615" y="3047"/>
                  </a:lnTo>
                  <a:lnTo>
                    <a:pt x="356616" y="403098"/>
                  </a:lnTo>
                  <a:lnTo>
                    <a:pt x="359664" y="403098"/>
                  </a:lnTo>
                  <a:close/>
                </a:path>
                <a:path w="480060" h="640079">
                  <a:moveTo>
                    <a:pt x="475488" y="400049"/>
                  </a:moveTo>
                  <a:lnTo>
                    <a:pt x="358140" y="400050"/>
                  </a:lnTo>
                  <a:lnTo>
                    <a:pt x="359664" y="401573"/>
                  </a:lnTo>
                  <a:lnTo>
                    <a:pt x="359664" y="403098"/>
                  </a:lnTo>
                  <a:lnTo>
                    <a:pt x="472440" y="403098"/>
                  </a:lnTo>
                  <a:lnTo>
                    <a:pt x="475488" y="400049"/>
                  </a:lnTo>
                  <a:close/>
                </a:path>
                <a:path w="480060" h="640079">
                  <a:moveTo>
                    <a:pt x="476250" y="403098"/>
                  </a:moveTo>
                  <a:lnTo>
                    <a:pt x="475488" y="400049"/>
                  </a:lnTo>
                  <a:lnTo>
                    <a:pt x="472440" y="403097"/>
                  </a:lnTo>
                  <a:lnTo>
                    <a:pt x="476250" y="403098"/>
                  </a:lnTo>
                  <a:close/>
                </a:path>
                <a:path w="480060" h="640079">
                  <a:moveTo>
                    <a:pt x="480059" y="400049"/>
                  </a:moveTo>
                  <a:lnTo>
                    <a:pt x="475488" y="400049"/>
                  </a:lnTo>
                  <a:lnTo>
                    <a:pt x="476250" y="403098"/>
                  </a:lnTo>
                  <a:lnTo>
                    <a:pt x="476250" y="403859"/>
                  </a:lnTo>
                  <a:lnTo>
                    <a:pt x="480059" y="400049"/>
                  </a:lnTo>
                  <a:close/>
                </a:path>
              </a:pathLst>
            </a:custGeom>
            <a:solidFill>
              <a:srgbClr val="375C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30943" y="2122182"/>
              <a:ext cx="2868930" cy="2453005"/>
            </a:xfrm>
            <a:custGeom>
              <a:avLst/>
              <a:gdLst/>
              <a:ahLst/>
              <a:cxnLst/>
              <a:rect l="l" t="t" r="r" b="b"/>
              <a:pathLst>
                <a:path w="2868929" h="2453004">
                  <a:moveTo>
                    <a:pt x="38100" y="2441435"/>
                  </a:moveTo>
                  <a:lnTo>
                    <a:pt x="0" y="2441435"/>
                  </a:lnTo>
                  <a:lnTo>
                    <a:pt x="0" y="2451354"/>
                  </a:lnTo>
                  <a:lnTo>
                    <a:pt x="38100" y="2451354"/>
                  </a:lnTo>
                  <a:lnTo>
                    <a:pt x="38100" y="2441435"/>
                  </a:lnTo>
                  <a:close/>
                </a:path>
                <a:path w="2868929" h="2453004">
                  <a:moveTo>
                    <a:pt x="105156" y="2441435"/>
                  </a:moveTo>
                  <a:lnTo>
                    <a:pt x="67056" y="2441435"/>
                  </a:lnTo>
                  <a:lnTo>
                    <a:pt x="67056" y="2451354"/>
                  </a:lnTo>
                  <a:lnTo>
                    <a:pt x="105156" y="2451354"/>
                  </a:lnTo>
                  <a:lnTo>
                    <a:pt x="105156" y="2441435"/>
                  </a:lnTo>
                  <a:close/>
                </a:path>
                <a:path w="2868929" h="2453004">
                  <a:moveTo>
                    <a:pt x="171450" y="2441435"/>
                  </a:moveTo>
                  <a:lnTo>
                    <a:pt x="133350" y="2441435"/>
                  </a:lnTo>
                  <a:lnTo>
                    <a:pt x="133350" y="2451354"/>
                  </a:lnTo>
                  <a:lnTo>
                    <a:pt x="171450" y="2451354"/>
                  </a:lnTo>
                  <a:lnTo>
                    <a:pt x="171450" y="2441435"/>
                  </a:lnTo>
                  <a:close/>
                </a:path>
                <a:path w="2868929" h="2453004">
                  <a:moveTo>
                    <a:pt x="238506" y="2441435"/>
                  </a:moveTo>
                  <a:lnTo>
                    <a:pt x="200406" y="2441435"/>
                  </a:lnTo>
                  <a:lnTo>
                    <a:pt x="200406" y="2451354"/>
                  </a:lnTo>
                  <a:lnTo>
                    <a:pt x="238506" y="2451354"/>
                  </a:lnTo>
                  <a:lnTo>
                    <a:pt x="238506" y="2441435"/>
                  </a:lnTo>
                  <a:close/>
                </a:path>
                <a:path w="2868929" h="2453004">
                  <a:moveTo>
                    <a:pt x="304800" y="2441435"/>
                  </a:moveTo>
                  <a:lnTo>
                    <a:pt x="266700" y="2441435"/>
                  </a:lnTo>
                  <a:lnTo>
                    <a:pt x="266700" y="2451354"/>
                  </a:lnTo>
                  <a:lnTo>
                    <a:pt x="304800" y="2451354"/>
                  </a:lnTo>
                  <a:lnTo>
                    <a:pt x="304800" y="2441435"/>
                  </a:lnTo>
                  <a:close/>
                </a:path>
                <a:path w="2868929" h="2453004">
                  <a:moveTo>
                    <a:pt x="371856" y="2441435"/>
                  </a:moveTo>
                  <a:lnTo>
                    <a:pt x="333756" y="2441435"/>
                  </a:lnTo>
                  <a:lnTo>
                    <a:pt x="333756" y="2451354"/>
                  </a:lnTo>
                  <a:lnTo>
                    <a:pt x="371856" y="2451354"/>
                  </a:lnTo>
                  <a:lnTo>
                    <a:pt x="371856" y="2441435"/>
                  </a:lnTo>
                  <a:close/>
                </a:path>
                <a:path w="2868929" h="2453004">
                  <a:moveTo>
                    <a:pt x="438150" y="2441435"/>
                  </a:moveTo>
                  <a:lnTo>
                    <a:pt x="400050" y="2441435"/>
                  </a:lnTo>
                  <a:lnTo>
                    <a:pt x="400050" y="2451354"/>
                  </a:lnTo>
                  <a:lnTo>
                    <a:pt x="438150" y="2451354"/>
                  </a:lnTo>
                  <a:lnTo>
                    <a:pt x="438150" y="2441435"/>
                  </a:lnTo>
                  <a:close/>
                </a:path>
                <a:path w="2868929" h="2453004">
                  <a:moveTo>
                    <a:pt x="505206" y="2441435"/>
                  </a:moveTo>
                  <a:lnTo>
                    <a:pt x="467106" y="2441435"/>
                  </a:lnTo>
                  <a:lnTo>
                    <a:pt x="467106" y="2451354"/>
                  </a:lnTo>
                  <a:lnTo>
                    <a:pt x="505206" y="2451354"/>
                  </a:lnTo>
                  <a:lnTo>
                    <a:pt x="505206" y="2441435"/>
                  </a:lnTo>
                  <a:close/>
                </a:path>
                <a:path w="2868929" h="2453004">
                  <a:moveTo>
                    <a:pt x="2868930" y="0"/>
                  </a:moveTo>
                  <a:lnTo>
                    <a:pt x="2859786" y="0"/>
                  </a:lnTo>
                  <a:lnTo>
                    <a:pt x="2859786" y="2443734"/>
                  </a:lnTo>
                  <a:lnTo>
                    <a:pt x="571500" y="2443734"/>
                  </a:lnTo>
                  <a:lnTo>
                    <a:pt x="571500" y="2441435"/>
                  </a:lnTo>
                  <a:lnTo>
                    <a:pt x="533400" y="2441435"/>
                  </a:lnTo>
                  <a:lnTo>
                    <a:pt x="533400" y="2451354"/>
                  </a:lnTo>
                  <a:lnTo>
                    <a:pt x="560070" y="2451354"/>
                  </a:lnTo>
                  <a:lnTo>
                    <a:pt x="560070" y="2452878"/>
                  </a:lnTo>
                  <a:lnTo>
                    <a:pt x="2864345" y="2452878"/>
                  </a:lnTo>
                  <a:lnTo>
                    <a:pt x="2864345" y="2448306"/>
                  </a:lnTo>
                  <a:lnTo>
                    <a:pt x="2868930" y="2448306"/>
                  </a:lnTo>
                  <a:lnTo>
                    <a:pt x="2868930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03687" y="6317994"/>
            <a:ext cx="7372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tiene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41660" y="6408708"/>
            <a:ext cx="4223124" cy="4992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200" y="450850"/>
            <a:ext cx="8718550" cy="38544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252" y="446023"/>
            <a:ext cx="81743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Arial"/>
                <a:cs typeface="Arial"/>
              </a:rPr>
              <a:t>Filtro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de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Kalman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Siguiendo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un</a:t>
            </a:r>
            <a:r>
              <a:rPr sz="2000" b="1" spc="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Objeto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en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Caída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(no</a:t>
            </a:r>
            <a:r>
              <a:rPr sz="2000" b="1" spc="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hay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rozamiento)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3677" y="852470"/>
            <a:ext cx="8582660" cy="1033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ilustrar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utilidad 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polinomial con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ruido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proceso,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consideremos el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ejemplo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unidimensional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cayendo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bastante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aprisa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sobre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radar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seguimiento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muestra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 la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figura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8256" y="2160711"/>
            <a:ext cx="3425484" cy="298900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04449" y="5595158"/>
            <a:ext cx="8519160" cy="66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está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inicialmente</a:t>
            </a:r>
            <a:r>
              <a:rPr sz="1600" dirty="0">
                <a:latin typeface="Arial MT"/>
                <a:cs typeface="Arial MT"/>
              </a:rPr>
              <a:t> 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400,000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ft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por</a:t>
            </a:r>
            <a:r>
              <a:rPr sz="1600" dirty="0">
                <a:latin typeface="Arial MT"/>
                <a:cs typeface="Arial MT"/>
              </a:rPr>
              <a:t> encima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radar</a:t>
            </a:r>
            <a:r>
              <a:rPr sz="1600" dirty="0">
                <a:latin typeface="Arial MT"/>
                <a:cs typeface="Arial MT"/>
              </a:rPr>
              <a:t> 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tiene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velocidad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6000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ft/s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hacia el </a:t>
            </a:r>
            <a:r>
              <a:rPr sz="1600" spc="-20" dirty="0">
                <a:latin typeface="Arial MT"/>
                <a:cs typeface="Arial MT"/>
              </a:rPr>
              <a:t>radar,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 cual está localizado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sobre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superficie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una tierra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plana.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6995" y="976442"/>
            <a:ext cx="166777" cy="19984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0093" y="968060"/>
            <a:ext cx="166777" cy="19984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3065" y="402123"/>
            <a:ext cx="8794115" cy="3027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664" marR="68580">
              <a:lnSpc>
                <a:spcPct val="150000"/>
              </a:lnSpc>
              <a:spcBef>
                <a:spcPts val="100"/>
              </a:spcBef>
              <a:tabLst>
                <a:tab pos="2074545" algn="l"/>
                <a:tab pos="2427605" algn="l"/>
              </a:tabLst>
            </a:pPr>
            <a:r>
              <a:rPr sz="1600" spc="-5" dirty="0">
                <a:latin typeface="Arial MT"/>
                <a:cs typeface="Arial MT"/>
              </a:rPr>
              <a:t>En este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ejemplo estamos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despreciando 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rozamiento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 </a:t>
            </a:r>
            <a:r>
              <a:rPr sz="1600" spc="-5" dirty="0">
                <a:latin typeface="Arial MT"/>
                <a:cs typeface="Arial MT"/>
              </a:rPr>
              <a:t>resistencia 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aire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manera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solo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actúa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gravedad	</a:t>
            </a:r>
            <a:r>
              <a:rPr sz="1600" dirty="0">
                <a:latin typeface="Arial MT"/>
                <a:cs typeface="Arial MT"/>
              </a:rPr>
              <a:t>(	=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32.2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ft/s</a:t>
            </a:r>
            <a:r>
              <a:rPr sz="1575" spc="-7" baseline="26455" dirty="0">
                <a:latin typeface="Arial MT"/>
                <a:cs typeface="Arial MT"/>
              </a:rPr>
              <a:t>2</a:t>
            </a:r>
            <a:r>
              <a:rPr sz="1575" spc="30" baseline="264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) </a:t>
            </a:r>
            <a:r>
              <a:rPr sz="1600" spc="-5" dirty="0">
                <a:latin typeface="Arial MT"/>
                <a:cs typeface="Arial MT"/>
              </a:rPr>
              <a:t>sobre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objeto.</a:t>
            </a:r>
            <a:endParaRPr sz="1600">
              <a:latin typeface="Arial MT"/>
              <a:cs typeface="Arial MT"/>
            </a:endParaRPr>
          </a:p>
          <a:p>
            <a:pPr marL="63500" marR="81280">
              <a:lnSpc>
                <a:spcPct val="150000"/>
              </a:lnSpc>
              <a:spcBef>
                <a:spcPts val="1120"/>
              </a:spcBef>
            </a:pPr>
            <a:r>
              <a:rPr sz="1600" spc="-5" dirty="0">
                <a:latin typeface="Arial MT"/>
                <a:cs typeface="Arial MT"/>
              </a:rPr>
              <a:t>Pretendemos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radar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mida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distancia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radar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hasta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blanco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(esto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altura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blanco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) </a:t>
            </a:r>
            <a:r>
              <a:rPr sz="1600" spc="-5" dirty="0">
                <a:latin typeface="Arial MT"/>
                <a:cs typeface="Arial MT"/>
              </a:rPr>
              <a:t>con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precisión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dada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desviación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típica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1000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ft.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Arial MT"/>
              <a:cs typeface="Arial MT"/>
            </a:endParaRPr>
          </a:p>
          <a:p>
            <a:pPr marL="53340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radar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adquiere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10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veces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segundo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durante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30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 MT"/>
              <a:cs typeface="Arial MT"/>
            </a:endParaRPr>
          </a:p>
          <a:p>
            <a:pPr marL="32384" marR="229235">
              <a:lnSpc>
                <a:spcPct val="131600"/>
              </a:lnSpc>
            </a:pPr>
            <a:r>
              <a:rPr sz="1600" spc="-5" dirty="0">
                <a:latin typeface="Arial MT"/>
                <a:cs typeface="Arial MT"/>
              </a:rPr>
              <a:t>Nos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gustaría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construir un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estimar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altura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la velocidad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 sin ninguna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Información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5" dirty="0">
                <a:latin typeface="Arial MT"/>
                <a:cs typeface="Arial MT"/>
              </a:rPr>
              <a:t>priori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( </a:t>
            </a:r>
            <a:r>
              <a:rPr sz="1600" spc="-5" dirty="0">
                <a:latin typeface="Arial MT"/>
                <a:cs typeface="Arial MT"/>
              </a:rPr>
              <a:t>esto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sabiendo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únicamente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altura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la velocidad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objeto).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753" y="3676447"/>
            <a:ext cx="3155315" cy="66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Sabemos de la física básica que si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cualquier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instante de tiempo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80866" y="3676447"/>
            <a:ext cx="5344160" cy="66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45110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distancia desde el radar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hasta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está dado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por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82681" y="3827359"/>
            <a:ext cx="167053" cy="1668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82028" y="3818977"/>
            <a:ext cx="141760" cy="1668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75223" y="4138993"/>
            <a:ext cx="133333" cy="2000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33804" y="4638285"/>
            <a:ext cx="2727663" cy="56561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5416" y="5930532"/>
            <a:ext cx="167053" cy="16707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63479" y="5454950"/>
            <a:ext cx="8956675" cy="1460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545" marR="263525">
              <a:lnSpc>
                <a:spcPct val="131600"/>
              </a:lnSpc>
              <a:spcBef>
                <a:spcPts val="95"/>
              </a:spcBef>
              <a:tabLst>
                <a:tab pos="1116965" algn="l"/>
              </a:tabLst>
            </a:pP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comprobación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podemos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tiempo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cero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expresión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anterior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valor </a:t>
            </a:r>
            <a:r>
              <a:rPr sz="1600" spc="-4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	de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400,000 ft.</a:t>
            </a:r>
            <a:endParaRPr sz="1600">
              <a:latin typeface="Arial MT"/>
              <a:cs typeface="Arial MT"/>
            </a:endParaRPr>
          </a:p>
          <a:p>
            <a:pPr marL="12700" marR="5080">
              <a:lnSpc>
                <a:spcPct val="131600"/>
              </a:lnSpc>
              <a:spcBef>
                <a:spcPts val="1195"/>
              </a:spcBef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velocidad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cualquier instante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puede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encontrar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tomando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derivada con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respecto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tiempo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la expresión </a:t>
            </a:r>
            <a:r>
              <a:rPr sz="1600" spc="-15" dirty="0">
                <a:latin typeface="Arial MT"/>
                <a:cs typeface="Arial MT"/>
              </a:rPr>
              <a:t>anterior,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4550" y="533400"/>
            <a:ext cx="8686800" cy="57340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3405" y="1140967"/>
            <a:ext cx="29470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Ecuación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espacio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69277" y="1171729"/>
            <a:ext cx="765386" cy="2291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42193" y="2080514"/>
            <a:ext cx="642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siendo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2218" y="1857702"/>
            <a:ext cx="964735" cy="11639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4326" y="1994635"/>
            <a:ext cx="1796172" cy="8982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127125" y="2209291"/>
            <a:ext cx="692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4935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Calibri"/>
                <a:cs typeface="Calibri"/>
              </a:rPr>
              <a:t>Vector 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</a:t>
            </a:r>
            <a:r>
              <a:rPr sz="1200" dirty="0">
                <a:latin typeface="Calibri"/>
                <a:cs typeface="Calibri"/>
              </a:rPr>
              <a:t>e e</a:t>
            </a:r>
            <a:r>
              <a:rPr sz="1200" spc="-15" dirty="0">
                <a:latin typeface="Calibri"/>
                <a:cs typeface="Calibri"/>
              </a:rPr>
              <a:t>st</a:t>
            </a:r>
            <a:r>
              <a:rPr sz="1200" dirty="0">
                <a:latin typeface="Calibri"/>
                <a:cs typeface="Calibri"/>
              </a:rPr>
              <a:t>ados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96917" y="2175764"/>
            <a:ext cx="955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Matriz</a:t>
            </a:r>
            <a:endParaRPr sz="12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2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dinámica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sistema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61015" y="484885"/>
            <a:ext cx="427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(</a:t>
            </a:r>
            <a:r>
              <a:rPr spc="-5" dirty="0"/>
              <a:t> </a:t>
            </a:r>
            <a:r>
              <a:rPr spc="-10" dirty="0"/>
              <a:t>Filtro </a:t>
            </a:r>
            <a:r>
              <a:rPr dirty="0"/>
              <a:t>de </a:t>
            </a:r>
            <a:r>
              <a:rPr spc="-5" dirty="0"/>
              <a:t>Kalman</a:t>
            </a:r>
            <a:r>
              <a:rPr spc="-10" dirty="0"/>
              <a:t> </a:t>
            </a:r>
            <a:r>
              <a:rPr dirty="0"/>
              <a:t>polinomial</a:t>
            </a:r>
            <a:r>
              <a:rPr spc="10" dirty="0"/>
              <a:t> </a:t>
            </a:r>
            <a:r>
              <a:rPr dirty="0"/>
              <a:t>de </a:t>
            </a:r>
            <a:r>
              <a:rPr spc="-10" dirty="0"/>
              <a:t>tres</a:t>
            </a:r>
            <a:r>
              <a:rPr spc="-15" dirty="0"/>
              <a:t> </a:t>
            </a:r>
            <a:r>
              <a:rPr spc="-10" dirty="0"/>
              <a:t>estados</a:t>
            </a:r>
            <a:r>
              <a:rPr dirty="0"/>
              <a:t> 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85999" y="1134110"/>
            <a:ext cx="18211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(sin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ruido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spc="-10" dirty="0">
                <a:latin typeface="Calibri"/>
                <a:cs typeface="Calibri"/>
              </a:rPr>
              <a:t> proceso)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56106" y="4775407"/>
            <a:ext cx="2859977" cy="106427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13351" y="3586717"/>
            <a:ext cx="765386" cy="23288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2113673" y="4043934"/>
            <a:ext cx="474980" cy="495300"/>
          </a:xfrm>
          <a:custGeom>
            <a:avLst/>
            <a:gdLst/>
            <a:ahLst/>
            <a:cxnLst/>
            <a:rect l="l" t="t" r="r" b="b"/>
            <a:pathLst>
              <a:path w="474980" h="495300">
                <a:moveTo>
                  <a:pt x="120396" y="257556"/>
                </a:moveTo>
                <a:lnTo>
                  <a:pt x="0" y="257556"/>
                </a:lnTo>
                <a:lnTo>
                  <a:pt x="3810" y="261366"/>
                </a:lnTo>
                <a:lnTo>
                  <a:pt x="3810" y="260604"/>
                </a:lnTo>
                <a:lnTo>
                  <a:pt x="5334" y="258318"/>
                </a:lnTo>
                <a:lnTo>
                  <a:pt x="7619" y="260604"/>
                </a:lnTo>
                <a:lnTo>
                  <a:pt x="118872" y="260604"/>
                </a:lnTo>
                <a:lnTo>
                  <a:pt x="118872" y="259080"/>
                </a:lnTo>
                <a:lnTo>
                  <a:pt x="120396" y="257556"/>
                </a:lnTo>
                <a:close/>
              </a:path>
              <a:path w="474980" h="495300">
                <a:moveTo>
                  <a:pt x="7619" y="260604"/>
                </a:moveTo>
                <a:lnTo>
                  <a:pt x="5334" y="258318"/>
                </a:lnTo>
                <a:lnTo>
                  <a:pt x="3810" y="260604"/>
                </a:lnTo>
                <a:lnTo>
                  <a:pt x="7619" y="260604"/>
                </a:lnTo>
                <a:close/>
              </a:path>
              <a:path w="474980" h="495300">
                <a:moveTo>
                  <a:pt x="237364" y="490348"/>
                </a:moveTo>
                <a:lnTo>
                  <a:pt x="7619" y="260604"/>
                </a:lnTo>
                <a:lnTo>
                  <a:pt x="3810" y="260604"/>
                </a:lnTo>
                <a:lnTo>
                  <a:pt x="3810" y="261366"/>
                </a:lnTo>
                <a:lnTo>
                  <a:pt x="236220" y="493776"/>
                </a:lnTo>
                <a:lnTo>
                  <a:pt x="236220" y="491490"/>
                </a:lnTo>
                <a:lnTo>
                  <a:pt x="237364" y="490348"/>
                </a:lnTo>
                <a:close/>
              </a:path>
              <a:path w="474980" h="495300">
                <a:moveTo>
                  <a:pt x="355854" y="257556"/>
                </a:moveTo>
                <a:lnTo>
                  <a:pt x="355854" y="0"/>
                </a:lnTo>
                <a:lnTo>
                  <a:pt x="118871" y="0"/>
                </a:lnTo>
                <a:lnTo>
                  <a:pt x="118872" y="257556"/>
                </a:lnTo>
                <a:lnTo>
                  <a:pt x="120396" y="257556"/>
                </a:lnTo>
                <a:lnTo>
                  <a:pt x="120395" y="3810"/>
                </a:lnTo>
                <a:lnTo>
                  <a:pt x="121919" y="2286"/>
                </a:lnTo>
                <a:lnTo>
                  <a:pt x="121920" y="3810"/>
                </a:lnTo>
                <a:lnTo>
                  <a:pt x="352806" y="3810"/>
                </a:lnTo>
                <a:lnTo>
                  <a:pt x="352806" y="2286"/>
                </a:lnTo>
                <a:lnTo>
                  <a:pt x="354330" y="3810"/>
                </a:lnTo>
                <a:lnTo>
                  <a:pt x="354330" y="257556"/>
                </a:lnTo>
                <a:lnTo>
                  <a:pt x="355854" y="257556"/>
                </a:lnTo>
                <a:close/>
              </a:path>
              <a:path w="474980" h="495300">
                <a:moveTo>
                  <a:pt x="121920" y="260604"/>
                </a:moveTo>
                <a:lnTo>
                  <a:pt x="121919" y="3810"/>
                </a:lnTo>
                <a:lnTo>
                  <a:pt x="120395" y="3810"/>
                </a:lnTo>
                <a:lnTo>
                  <a:pt x="120396" y="257556"/>
                </a:lnTo>
                <a:lnTo>
                  <a:pt x="118872" y="259080"/>
                </a:lnTo>
                <a:lnTo>
                  <a:pt x="118872" y="260604"/>
                </a:lnTo>
                <a:lnTo>
                  <a:pt x="121920" y="260604"/>
                </a:lnTo>
                <a:close/>
              </a:path>
              <a:path w="474980" h="495300">
                <a:moveTo>
                  <a:pt x="121919" y="3810"/>
                </a:moveTo>
                <a:lnTo>
                  <a:pt x="121919" y="2286"/>
                </a:lnTo>
                <a:lnTo>
                  <a:pt x="120395" y="3810"/>
                </a:lnTo>
                <a:lnTo>
                  <a:pt x="121919" y="3810"/>
                </a:lnTo>
                <a:close/>
              </a:path>
              <a:path w="474980" h="495300">
                <a:moveTo>
                  <a:pt x="238506" y="491490"/>
                </a:moveTo>
                <a:lnTo>
                  <a:pt x="237364" y="490348"/>
                </a:lnTo>
                <a:lnTo>
                  <a:pt x="236220" y="491490"/>
                </a:lnTo>
                <a:lnTo>
                  <a:pt x="238506" y="491490"/>
                </a:lnTo>
                <a:close/>
              </a:path>
              <a:path w="474980" h="495300">
                <a:moveTo>
                  <a:pt x="238506" y="494535"/>
                </a:moveTo>
                <a:lnTo>
                  <a:pt x="238506" y="491490"/>
                </a:lnTo>
                <a:lnTo>
                  <a:pt x="236220" y="491490"/>
                </a:lnTo>
                <a:lnTo>
                  <a:pt x="236220" y="493776"/>
                </a:lnTo>
                <a:lnTo>
                  <a:pt x="237744" y="495300"/>
                </a:lnTo>
                <a:lnTo>
                  <a:pt x="238506" y="494535"/>
                </a:lnTo>
                <a:close/>
              </a:path>
              <a:path w="474980" h="495300">
                <a:moveTo>
                  <a:pt x="470916" y="261378"/>
                </a:moveTo>
                <a:lnTo>
                  <a:pt x="470916" y="260604"/>
                </a:lnTo>
                <a:lnTo>
                  <a:pt x="467860" y="260604"/>
                </a:lnTo>
                <a:lnTo>
                  <a:pt x="237364" y="490348"/>
                </a:lnTo>
                <a:lnTo>
                  <a:pt x="238506" y="491490"/>
                </a:lnTo>
                <a:lnTo>
                  <a:pt x="238506" y="494535"/>
                </a:lnTo>
                <a:lnTo>
                  <a:pt x="470916" y="261378"/>
                </a:lnTo>
                <a:close/>
              </a:path>
              <a:path w="474980" h="495300">
                <a:moveTo>
                  <a:pt x="354330" y="3810"/>
                </a:moveTo>
                <a:lnTo>
                  <a:pt x="352806" y="2286"/>
                </a:lnTo>
                <a:lnTo>
                  <a:pt x="352806" y="3810"/>
                </a:lnTo>
                <a:lnTo>
                  <a:pt x="354330" y="3810"/>
                </a:lnTo>
                <a:close/>
              </a:path>
              <a:path w="474980" h="495300">
                <a:moveTo>
                  <a:pt x="355854" y="260604"/>
                </a:moveTo>
                <a:lnTo>
                  <a:pt x="355854" y="259080"/>
                </a:lnTo>
                <a:lnTo>
                  <a:pt x="354330" y="257556"/>
                </a:lnTo>
                <a:lnTo>
                  <a:pt x="354330" y="3810"/>
                </a:lnTo>
                <a:lnTo>
                  <a:pt x="352806" y="3810"/>
                </a:lnTo>
                <a:lnTo>
                  <a:pt x="352806" y="260604"/>
                </a:lnTo>
                <a:lnTo>
                  <a:pt x="355854" y="260604"/>
                </a:lnTo>
                <a:close/>
              </a:path>
              <a:path w="474980" h="495300">
                <a:moveTo>
                  <a:pt x="474726" y="257556"/>
                </a:moveTo>
                <a:lnTo>
                  <a:pt x="354330" y="257556"/>
                </a:lnTo>
                <a:lnTo>
                  <a:pt x="355854" y="259080"/>
                </a:lnTo>
                <a:lnTo>
                  <a:pt x="355854" y="260604"/>
                </a:lnTo>
                <a:lnTo>
                  <a:pt x="467860" y="260604"/>
                </a:lnTo>
                <a:lnTo>
                  <a:pt x="470154" y="258318"/>
                </a:lnTo>
                <a:lnTo>
                  <a:pt x="470916" y="260604"/>
                </a:lnTo>
                <a:lnTo>
                  <a:pt x="470916" y="261378"/>
                </a:lnTo>
                <a:lnTo>
                  <a:pt x="474726" y="257556"/>
                </a:lnTo>
                <a:close/>
              </a:path>
              <a:path w="474980" h="495300">
                <a:moveTo>
                  <a:pt x="470916" y="260604"/>
                </a:moveTo>
                <a:lnTo>
                  <a:pt x="470154" y="258318"/>
                </a:lnTo>
                <a:lnTo>
                  <a:pt x="467860" y="260604"/>
                </a:lnTo>
                <a:lnTo>
                  <a:pt x="470916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46225" y="5099377"/>
            <a:ext cx="632184" cy="233090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4841633" y="4998720"/>
            <a:ext cx="494665" cy="474980"/>
          </a:xfrm>
          <a:custGeom>
            <a:avLst/>
            <a:gdLst/>
            <a:ahLst/>
            <a:cxnLst/>
            <a:rect l="l" t="t" r="r" b="b"/>
            <a:pathLst>
              <a:path w="494664" h="474979">
                <a:moveTo>
                  <a:pt x="259080" y="118871"/>
                </a:moveTo>
                <a:lnTo>
                  <a:pt x="0" y="118871"/>
                </a:lnTo>
                <a:lnTo>
                  <a:pt x="0" y="355853"/>
                </a:lnTo>
                <a:lnTo>
                  <a:pt x="1524" y="355853"/>
                </a:lnTo>
                <a:lnTo>
                  <a:pt x="1524" y="121919"/>
                </a:lnTo>
                <a:lnTo>
                  <a:pt x="3048" y="120395"/>
                </a:lnTo>
                <a:lnTo>
                  <a:pt x="3048" y="121919"/>
                </a:lnTo>
                <a:lnTo>
                  <a:pt x="257556" y="121919"/>
                </a:lnTo>
                <a:lnTo>
                  <a:pt x="257556" y="120395"/>
                </a:lnTo>
                <a:lnTo>
                  <a:pt x="259080" y="118871"/>
                </a:lnTo>
                <a:close/>
              </a:path>
              <a:path w="494664" h="474979">
                <a:moveTo>
                  <a:pt x="3048" y="121919"/>
                </a:moveTo>
                <a:lnTo>
                  <a:pt x="3048" y="120395"/>
                </a:lnTo>
                <a:lnTo>
                  <a:pt x="1524" y="121919"/>
                </a:lnTo>
                <a:lnTo>
                  <a:pt x="3048" y="121919"/>
                </a:lnTo>
                <a:close/>
              </a:path>
              <a:path w="494664" h="474979">
                <a:moveTo>
                  <a:pt x="3048" y="352805"/>
                </a:moveTo>
                <a:lnTo>
                  <a:pt x="3048" y="121919"/>
                </a:lnTo>
                <a:lnTo>
                  <a:pt x="1524" y="121919"/>
                </a:lnTo>
                <a:lnTo>
                  <a:pt x="1524" y="352805"/>
                </a:lnTo>
                <a:lnTo>
                  <a:pt x="3048" y="352805"/>
                </a:lnTo>
                <a:close/>
              </a:path>
              <a:path w="494664" h="474979">
                <a:moveTo>
                  <a:pt x="260604" y="466353"/>
                </a:moveTo>
                <a:lnTo>
                  <a:pt x="260604" y="352805"/>
                </a:lnTo>
                <a:lnTo>
                  <a:pt x="1524" y="352805"/>
                </a:lnTo>
                <a:lnTo>
                  <a:pt x="3048" y="354330"/>
                </a:lnTo>
                <a:lnTo>
                  <a:pt x="3048" y="355853"/>
                </a:lnTo>
                <a:lnTo>
                  <a:pt x="257556" y="355853"/>
                </a:lnTo>
                <a:lnTo>
                  <a:pt x="257556" y="354329"/>
                </a:lnTo>
                <a:lnTo>
                  <a:pt x="259080" y="355853"/>
                </a:lnTo>
                <a:lnTo>
                  <a:pt x="259080" y="467872"/>
                </a:lnTo>
                <a:lnTo>
                  <a:pt x="260604" y="466353"/>
                </a:lnTo>
                <a:close/>
              </a:path>
              <a:path w="494664" h="474979">
                <a:moveTo>
                  <a:pt x="3048" y="355853"/>
                </a:moveTo>
                <a:lnTo>
                  <a:pt x="3048" y="354330"/>
                </a:lnTo>
                <a:lnTo>
                  <a:pt x="1524" y="352805"/>
                </a:lnTo>
                <a:lnTo>
                  <a:pt x="1524" y="355853"/>
                </a:lnTo>
                <a:lnTo>
                  <a:pt x="3048" y="355853"/>
                </a:lnTo>
                <a:close/>
              </a:path>
              <a:path w="494664" h="474979">
                <a:moveTo>
                  <a:pt x="494538" y="236981"/>
                </a:moveTo>
                <a:lnTo>
                  <a:pt x="257556" y="0"/>
                </a:lnTo>
                <a:lnTo>
                  <a:pt x="257556" y="4571"/>
                </a:lnTo>
                <a:lnTo>
                  <a:pt x="260604" y="3809"/>
                </a:lnTo>
                <a:lnTo>
                  <a:pt x="260604" y="7619"/>
                </a:lnTo>
                <a:lnTo>
                  <a:pt x="490345" y="237361"/>
                </a:lnTo>
                <a:lnTo>
                  <a:pt x="491490" y="236219"/>
                </a:lnTo>
                <a:lnTo>
                  <a:pt x="491490" y="240039"/>
                </a:lnTo>
                <a:lnTo>
                  <a:pt x="494538" y="236981"/>
                </a:lnTo>
                <a:close/>
              </a:path>
              <a:path w="494664" h="474979">
                <a:moveTo>
                  <a:pt x="260604" y="7619"/>
                </a:moveTo>
                <a:lnTo>
                  <a:pt x="260604" y="3809"/>
                </a:lnTo>
                <a:lnTo>
                  <a:pt x="257556" y="4571"/>
                </a:lnTo>
                <a:lnTo>
                  <a:pt x="260604" y="7619"/>
                </a:lnTo>
                <a:close/>
              </a:path>
              <a:path w="494664" h="474979">
                <a:moveTo>
                  <a:pt x="260604" y="121919"/>
                </a:moveTo>
                <a:lnTo>
                  <a:pt x="260604" y="7619"/>
                </a:lnTo>
                <a:lnTo>
                  <a:pt x="257556" y="4571"/>
                </a:lnTo>
                <a:lnTo>
                  <a:pt x="257556" y="118871"/>
                </a:lnTo>
                <a:lnTo>
                  <a:pt x="259080" y="118871"/>
                </a:lnTo>
                <a:lnTo>
                  <a:pt x="259080" y="121919"/>
                </a:lnTo>
                <a:lnTo>
                  <a:pt x="260604" y="121919"/>
                </a:lnTo>
                <a:close/>
              </a:path>
              <a:path w="494664" h="474979">
                <a:moveTo>
                  <a:pt x="259080" y="121919"/>
                </a:moveTo>
                <a:lnTo>
                  <a:pt x="259080" y="118871"/>
                </a:lnTo>
                <a:lnTo>
                  <a:pt x="257556" y="120395"/>
                </a:lnTo>
                <a:lnTo>
                  <a:pt x="257556" y="121919"/>
                </a:lnTo>
                <a:lnTo>
                  <a:pt x="259080" y="121919"/>
                </a:lnTo>
                <a:close/>
              </a:path>
              <a:path w="494664" h="474979">
                <a:moveTo>
                  <a:pt x="259080" y="355853"/>
                </a:moveTo>
                <a:lnTo>
                  <a:pt x="257556" y="354329"/>
                </a:lnTo>
                <a:lnTo>
                  <a:pt x="257556" y="355853"/>
                </a:lnTo>
                <a:lnTo>
                  <a:pt x="259080" y="355853"/>
                </a:lnTo>
                <a:close/>
              </a:path>
              <a:path w="494664" h="474979">
                <a:moveTo>
                  <a:pt x="259080" y="467872"/>
                </a:moveTo>
                <a:lnTo>
                  <a:pt x="259080" y="355853"/>
                </a:lnTo>
                <a:lnTo>
                  <a:pt x="257556" y="355853"/>
                </a:lnTo>
                <a:lnTo>
                  <a:pt x="257556" y="469391"/>
                </a:lnTo>
                <a:lnTo>
                  <a:pt x="259080" y="467872"/>
                </a:lnTo>
                <a:close/>
              </a:path>
              <a:path w="494664" h="474979">
                <a:moveTo>
                  <a:pt x="491490" y="240039"/>
                </a:moveTo>
                <a:lnTo>
                  <a:pt x="491490" y="238505"/>
                </a:lnTo>
                <a:lnTo>
                  <a:pt x="490345" y="237361"/>
                </a:lnTo>
                <a:lnTo>
                  <a:pt x="257556" y="469391"/>
                </a:lnTo>
                <a:lnTo>
                  <a:pt x="260604" y="470915"/>
                </a:lnTo>
                <a:lnTo>
                  <a:pt x="260604" y="471668"/>
                </a:lnTo>
                <a:lnTo>
                  <a:pt x="491490" y="240039"/>
                </a:lnTo>
                <a:close/>
              </a:path>
              <a:path w="494664" h="474979">
                <a:moveTo>
                  <a:pt x="260604" y="471668"/>
                </a:moveTo>
                <a:lnTo>
                  <a:pt x="260604" y="470915"/>
                </a:lnTo>
                <a:lnTo>
                  <a:pt x="257556" y="469391"/>
                </a:lnTo>
                <a:lnTo>
                  <a:pt x="257556" y="474725"/>
                </a:lnTo>
                <a:lnTo>
                  <a:pt x="260604" y="471668"/>
                </a:lnTo>
                <a:close/>
              </a:path>
              <a:path w="494664" h="474979">
                <a:moveTo>
                  <a:pt x="491490" y="238505"/>
                </a:moveTo>
                <a:lnTo>
                  <a:pt x="491490" y="236219"/>
                </a:lnTo>
                <a:lnTo>
                  <a:pt x="490345" y="237361"/>
                </a:lnTo>
                <a:lnTo>
                  <a:pt x="491490" y="238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69849" y="4998720"/>
            <a:ext cx="494665" cy="474980"/>
          </a:xfrm>
          <a:custGeom>
            <a:avLst/>
            <a:gdLst/>
            <a:ahLst/>
            <a:cxnLst/>
            <a:rect l="l" t="t" r="r" b="b"/>
            <a:pathLst>
              <a:path w="494665" h="474979">
                <a:moveTo>
                  <a:pt x="259079" y="118871"/>
                </a:moveTo>
                <a:lnTo>
                  <a:pt x="0" y="118871"/>
                </a:lnTo>
                <a:lnTo>
                  <a:pt x="0" y="355853"/>
                </a:lnTo>
                <a:lnTo>
                  <a:pt x="1523" y="355853"/>
                </a:lnTo>
                <a:lnTo>
                  <a:pt x="1523" y="121919"/>
                </a:lnTo>
                <a:lnTo>
                  <a:pt x="3047" y="120395"/>
                </a:lnTo>
                <a:lnTo>
                  <a:pt x="3047" y="121919"/>
                </a:lnTo>
                <a:lnTo>
                  <a:pt x="257555" y="121919"/>
                </a:lnTo>
                <a:lnTo>
                  <a:pt x="257555" y="120395"/>
                </a:lnTo>
                <a:lnTo>
                  <a:pt x="259079" y="118871"/>
                </a:lnTo>
                <a:close/>
              </a:path>
              <a:path w="494665" h="474979">
                <a:moveTo>
                  <a:pt x="3047" y="121919"/>
                </a:moveTo>
                <a:lnTo>
                  <a:pt x="3047" y="120395"/>
                </a:lnTo>
                <a:lnTo>
                  <a:pt x="1523" y="121919"/>
                </a:lnTo>
                <a:lnTo>
                  <a:pt x="3047" y="121919"/>
                </a:lnTo>
                <a:close/>
              </a:path>
              <a:path w="494665" h="474979">
                <a:moveTo>
                  <a:pt x="3047" y="352805"/>
                </a:moveTo>
                <a:lnTo>
                  <a:pt x="3047" y="121919"/>
                </a:lnTo>
                <a:lnTo>
                  <a:pt x="1523" y="121919"/>
                </a:lnTo>
                <a:lnTo>
                  <a:pt x="1523" y="352805"/>
                </a:lnTo>
                <a:lnTo>
                  <a:pt x="3047" y="352805"/>
                </a:lnTo>
                <a:close/>
              </a:path>
              <a:path w="494665" h="474979">
                <a:moveTo>
                  <a:pt x="260603" y="466353"/>
                </a:moveTo>
                <a:lnTo>
                  <a:pt x="260603" y="352805"/>
                </a:lnTo>
                <a:lnTo>
                  <a:pt x="1523" y="352805"/>
                </a:lnTo>
                <a:lnTo>
                  <a:pt x="3047" y="354330"/>
                </a:lnTo>
                <a:lnTo>
                  <a:pt x="3047" y="355853"/>
                </a:lnTo>
                <a:lnTo>
                  <a:pt x="257555" y="355853"/>
                </a:lnTo>
                <a:lnTo>
                  <a:pt x="257555" y="354329"/>
                </a:lnTo>
                <a:lnTo>
                  <a:pt x="259079" y="355853"/>
                </a:lnTo>
                <a:lnTo>
                  <a:pt x="259079" y="467872"/>
                </a:lnTo>
                <a:lnTo>
                  <a:pt x="260603" y="466353"/>
                </a:lnTo>
                <a:close/>
              </a:path>
              <a:path w="494665" h="474979">
                <a:moveTo>
                  <a:pt x="3047" y="355853"/>
                </a:moveTo>
                <a:lnTo>
                  <a:pt x="3047" y="354330"/>
                </a:lnTo>
                <a:lnTo>
                  <a:pt x="1523" y="352805"/>
                </a:lnTo>
                <a:lnTo>
                  <a:pt x="1523" y="355853"/>
                </a:lnTo>
                <a:lnTo>
                  <a:pt x="3047" y="355853"/>
                </a:lnTo>
                <a:close/>
              </a:path>
              <a:path w="494665" h="474979">
                <a:moveTo>
                  <a:pt x="494537" y="236981"/>
                </a:moveTo>
                <a:lnTo>
                  <a:pt x="257555" y="0"/>
                </a:lnTo>
                <a:lnTo>
                  <a:pt x="257555" y="4571"/>
                </a:lnTo>
                <a:lnTo>
                  <a:pt x="260603" y="3809"/>
                </a:lnTo>
                <a:lnTo>
                  <a:pt x="260603" y="7619"/>
                </a:lnTo>
                <a:lnTo>
                  <a:pt x="490345" y="237361"/>
                </a:lnTo>
                <a:lnTo>
                  <a:pt x="491489" y="236219"/>
                </a:lnTo>
                <a:lnTo>
                  <a:pt x="491489" y="240039"/>
                </a:lnTo>
                <a:lnTo>
                  <a:pt x="494537" y="236981"/>
                </a:lnTo>
                <a:close/>
              </a:path>
              <a:path w="494665" h="474979">
                <a:moveTo>
                  <a:pt x="260603" y="7619"/>
                </a:moveTo>
                <a:lnTo>
                  <a:pt x="260603" y="3809"/>
                </a:lnTo>
                <a:lnTo>
                  <a:pt x="257555" y="4571"/>
                </a:lnTo>
                <a:lnTo>
                  <a:pt x="260603" y="7619"/>
                </a:lnTo>
                <a:close/>
              </a:path>
              <a:path w="494665" h="474979">
                <a:moveTo>
                  <a:pt x="260603" y="121919"/>
                </a:moveTo>
                <a:lnTo>
                  <a:pt x="260603" y="7619"/>
                </a:lnTo>
                <a:lnTo>
                  <a:pt x="257555" y="4571"/>
                </a:lnTo>
                <a:lnTo>
                  <a:pt x="257555" y="118871"/>
                </a:lnTo>
                <a:lnTo>
                  <a:pt x="259079" y="118871"/>
                </a:lnTo>
                <a:lnTo>
                  <a:pt x="259079" y="121919"/>
                </a:lnTo>
                <a:lnTo>
                  <a:pt x="260603" y="121919"/>
                </a:lnTo>
                <a:close/>
              </a:path>
              <a:path w="494665" h="474979">
                <a:moveTo>
                  <a:pt x="259079" y="121919"/>
                </a:moveTo>
                <a:lnTo>
                  <a:pt x="259079" y="118871"/>
                </a:lnTo>
                <a:lnTo>
                  <a:pt x="257555" y="120395"/>
                </a:lnTo>
                <a:lnTo>
                  <a:pt x="257555" y="121919"/>
                </a:lnTo>
                <a:lnTo>
                  <a:pt x="259079" y="121919"/>
                </a:lnTo>
                <a:close/>
              </a:path>
              <a:path w="494665" h="474979">
                <a:moveTo>
                  <a:pt x="259079" y="355853"/>
                </a:moveTo>
                <a:lnTo>
                  <a:pt x="257555" y="354329"/>
                </a:lnTo>
                <a:lnTo>
                  <a:pt x="257555" y="355853"/>
                </a:lnTo>
                <a:lnTo>
                  <a:pt x="259079" y="355853"/>
                </a:lnTo>
                <a:close/>
              </a:path>
              <a:path w="494665" h="474979">
                <a:moveTo>
                  <a:pt x="259079" y="467872"/>
                </a:moveTo>
                <a:lnTo>
                  <a:pt x="259079" y="355853"/>
                </a:lnTo>
                <a:lnTo>
                  <a:pt x="257555" y="355853"/>
                </a:lnTo>
                <a:lnTo>
                  <a:pt x="257555" y="469391"/>
                </a:lnTo>
                <a:lnTo>
                  <a:pt x="259079" y="467872"/>
                </a:lnTo>
                <a:close/>
              </a:path>
              <a:path w="494665" h="474979">
                <a:moveTo>
                  <a:pt x="491489" y="240039"/>
                </a:moveTo>
                <a:lnTo>
                  <a:pt x="491489" y="238505"/>
                </a:lnTo>
                <a:lnTo>
                  <a:pt x="490345" y="237361"/>
                </a:lnTo>
                <a:lnTo>
                  <a:pt x="257555" y="469391"/>
                </a:lnTo>
                <a:lnTo>
                  <a:pt x="260603" y="470915"/>
                </a:lnTo>
                <a:lnTo>
                  <a:pt x="260603" y="471668"/>
                </a:lnTo>
                <a:lnTo>
                  <a:pt x="491489" y="240039"/>
                </a:lnTo>
                <a:close/>
              </a:path>
              <a:path w="494665" h="474979">
                <a:moveTo>
                  <a:pt x="260603" y="471668"/>
                </a:moveTo>
                <a:lnTo>
                  <a:pt x="260603" y="470915"/>
                </a:lnTo>
                <a:lnTo>
                  <a:pt x="257555" y="469391"/>
                </a:lnTo>
                <a:lnTo>
                  <a:pt x="257555" y="474725"/>
                </a:lnTo>
                <a:lnTo>
                  <a:pt x="260603" y="471668"/>
                </a:lnTo>
                <a:close/>
              </a:path>
              <a:path w="494665" h="474979">
                <a:moveTo>
                  <a:pt x="491489" y="238505"/>
                </a:moveTo>
                <a:lnTo>
                  <a:pt x="491489" y="236219"/>
                </a:lnTo>
                <a:lnTo>
                  <a:pt x="490345" y="237361"/>
                </a:lnTo>
                <a:lnTo>
                  <a:pt x="491489" y="238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87459" y="5099396"/>
            <a:ext cx="1164407" cy="1998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850" y="793750"/>
            <a:ext cx="8013700" cy="3975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2E32A9-EA9D-47B4-864E-68680222E873}"/>
                  </a:ext>
                </a:extLst>
              </p:cNvPr>
              <p:cNvSpPr txBox="1"/>
              <p:nvPr/>
            </p:nvSpPr>
            <p:spPr>
              <a:xfrm>
                <a:off x="4356100" y="3896760"/>
                <a:ext cx="1406026" cy="799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  <m:sSubSup>
                              <m:sSub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2E32A9-EA9D-47B4-864E-68680222E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3896760"/>
                <a:ext cx="1406026" cy="7990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800" y="520700"/>
            <a:ext cx="8445500" cy="4591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5A5E2C-BF75-4B93-B922-D7BD8ACE7770}"/>
                  </a:ext>
                </a:extLst>
              </p:cNvPr>
              <p:cNvSpPr txBox="1"/>
              <p:nvPr/>
            </p:nvSpPr>
            <p:spPr>
              <a:xfrm>
                <a:off x="5118100" y="4061658"/>
                <a:ext cx="1239122" cy="288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5A5E2C-BF75-4B93-B922-D7BD8ACE7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100" y="4061658"/>
                <a:ext cx="1239122" cy="288092"/>
              </a:xfrm>
              <a:prstGeom prst="rect">
                <a:avLst/>
              </a:prstGeom>
              <a:blipFill>
                <a:blip r:embed="rId3"/>
                <a:stretch>
                  <a:fillRect l="-4433" t="-2083" r="-1478"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27AD61-1613-4C2D-8631-D2983F949A97}"/>
                  </a:ext>
                </a:extLst>
              </p:cNvPr>
              <p:cNvSpPr txBox="1"/>
              <p:nvPr/>
            </p:nvSpPr>
            <p:spPr>
              <a:xfrm>
                <a:off x="4447431" y="4453751"/>
                <a:ext cx="25645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p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27AD61-1613-4C2D-8631-D2983F949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431" y="4453751"/>
                <a:ext cx="2564548" cy="276999"/>
              </a:xfrm>
              <a:prstGeom prst="rect">
                <a:avLst/>
              </a:prstGeom>
              <a:blipFill>
                <a:blip r:embed="rId4"/>
                <a:stretch>
                  <a:fillRect l="-1905" t="-4444" r="-714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1F83D6-F50E-4872-99B0-E660AA6A937D}"/>
                  </a:ext>
                </a:extLst>
              </p:cNvPr>
              <p:cNvSpPr txBox="1"/>
              <p:nvPr/>
            </p:nvSpPr>
            <p:spPr>
              <a:xfrm>
                <a:off x="4889500" y="4834751"/>
                <a:ext cx="1422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1F83D6-F50E-4872-99B0-E660AA6A9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500" y="4834751"/>
                <a:ext cx="1422825" cy="276999"/>
              </a:xfrm>
              <a:prstGeom prst="rect">
                <a:avLst/>
              </a:prstGeom>
              <a:blipFill>
                <a:blip r:embed="rId5"/>
                <a:stretch>
                  <a:fillRect r="-1717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7061A0-F2F8-462A-B5FF-E7F573247621}"/>
                  </a:ext>
                </a:extLst>
              </p:cNvPr>
              <p:cNvSpPr txBox="1"/>
              <p:nvPr/>
            </p:nvSpPr>
            <p:spPr>
              <a:xfrm>
                <a:off x="1881405" y="1630204"/>
                <a:ext cx="79829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7061A0-F2F8-462A-B5FF-E7F573247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405" y="1630204"/>
                <a:ext cx="798295" cy="246221"/>
              </a:xfrm>
              <a:prstGeom prst="rect">
                <a:avLst/>
              </a:prstGeom>
              <a:blipFill>
                <a:blip r:embed="rId6"/>
                <a:stretch>
                  <a:fillRect l="-6107" r="-4580" b="-97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1662" y="1171877"/>
            <a:ext cx="1064439" cy="19990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22153" y="391460"/>
            <a:ext cx="8603615" cy="1381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formulación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requiere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 las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mediciones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estén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linealmente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relacionadas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 estados según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Arial MT"/>
              <a:cs typeface="Arial MT"/>
            </a:endParaRPr>
          </a:p>
          <a:p>
            <a:pPr marL="125095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donde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9606" y="2023551"/>
            <a:ext cx="133603" cy="13347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4823" y="2290154"/>
            <a:ext cx="233054" cy="1999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6723" y="2643068"/>
            <a:ext cx="133136" cy="13349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86167" y="1900986"/>
            <a:ext cx="7045325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marR="4653280" indent="23495">
              <a:lnSpc>
                <a:spcPct val="1197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es el vector de medida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 de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</a:t>
            </a:r>
            <a:endParaRPr sz="1600">
              <a:latin typeface="Arial MT"/>
              <a:cs typeface="Arial MT"/>
            </a:endParaRPr>
          </a:p>
          <a:p>
            <a:pPr marL="293370">
              <a:lnSpc>
                <a:spcPct val="100000"/>
              </a:lnSpc>
              <a:spcBef>
                <a:spcPts val="365"/>
              </a:spcBef>
            </a:pPr>
            <a:r>
              <a:rPr sz="1600" spc="-5" dirty="0">
                <a:latin typeface="Arial MT"/>
                <a:cs typeface="Arial MT"/>
              </a:rPr>
              <a:t>es ruido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gaussiano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 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forma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vector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134110" algn="l"/>
              </a:tabLst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	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ruido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relaciona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vector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ruido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90490" y="3029196"/>
            <a:ext cx="5791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según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67397" y="3066904"/>
            <a:ext cx="200268" cy="20029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93727" y="3112566"/>
            <a:ext cx="133624" cy="13370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99121" y="3711403"/>
            <a:ext cx="1031222" cy="26610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73208" y="4350511"/>
            <a:ext cx="822642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latin typeface="Arial MT"/>
                <a:cs typeface="Arial MT"/>
              </a:rPr>
              <a:t>Todas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relaciones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tendrán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discretizadas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antes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construir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8929" y="1957403"/>
            <a:ext cx="1563536" cy="20012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1321" y="1977961"/>
            <a:ext cx="1189482" cy="2333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52923" y="2779776"/>
            <a:ext cx="4431098" cy="2880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25379" y="370124"/>
            <a:ext cx="9031605" cy="4417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 marR="104775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listado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5" dirty="0">
                <a:latin typeface="Arial MT"/>
                <a:cs typeface="Arial MT"/>
              </a:rPr>
              <a:t>continuación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simulación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ilustra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puede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utilizar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polinomial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segundo orden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procesar</a:t>
            </a:r>
            <a:r>
              <a:rPr sz="1600" dirty="0">
                <a:latin typeface="Arial MT"/>
                <a:cs typeface="Arial MT"/>
              </a:rPr>
              <a:t> las </a:t>
            </a:r>
            <a:r>
              <a:rPr sz="1600" spc="-5" dirty="0">
                <a:latin typeface="Arial MT"/>
                <a:cs typeface="Arial MT"/>
              </a:rPr>
              <a:t>medidas </a:t>
            </a:r>
            <a:r>
              <a:rPr sz="1600" spc="-20" dirty="0">
                <a:latin typeface="Arial MT"/>
                <a:cs typeface="Arial MT"/>
              </a:rPr>
              <a:t>radar,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-5" dirty="0">
                <a:latin typeface="Arial MT"/>
                <a:cs typeface="Arial MT"/>
              </a:rPr>
              <a:t> estimar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altura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-5" dirty="0">
                <a:latin typeface="Arial MT"/>
                <a:cs typeface="Arial MT"/>
              </a:rPr>
              <a:t> la</a:t>
            </a:r>
            <a:endParaRPr sz="1600">
              <a:latin typeface="Arial MT"/>
              <a:cs typeface="Arial MT"/>
            </a:endParaRPr>
          </a:p>
          <a:p>
            <a:pPr marL="90805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 MT"/>
                <a:cs typeface="Arial MT"/>
              </a:rPr>
              <a:t>velocidad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objeto.</a:t>
            </a:r>
            <a:endParaRPr sz="1600">
              <a:latin typeface="Arial MT"/>
              <a:cs typeface="Arial MT"/>
            </a:endParaRPr>
          </a:p>
          <a:p>
            <a:pPr marL="100965">
              <a:lnSpc>
                <a:spcPct val="100000"/>
              </a:lnSpc>
              <a:spcBef>
                <a:spcPts val="1065"/>
              </a:spcBef>
            </a:pP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 listado 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puede ver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 estados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inicializan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cero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Arial MT"/>
              <a:cs typeface="Arial MT"/>
            </a:endParaRPr>
          </a:p>
          <a:p>
            <a:pPr marL="110489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elementos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diagonal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covarianza inicial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infinito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Arial MT"/>
              <a:cs typeface="Arial MT"/>
            </a:endParaRPr>
          </a:p>
          <a:p>
            <a:pPr marL="60325" marR="43180" indent="-635">
              <a:lnSpc>
                <a:spcPct val="134400"/>
              </a:lnSpc>
            </a:pPr>
            <a:r>
              <a:rPr sz="1800" spc="-15" dirty="0">
                <a:latin typeface="Calibri"/>
                <a:cs typeface="Calibri"/>
              </a:rPr>
              <a:t>ya</a:t>
            </a:r>
            <a:r>
              <a:rPr sz="1800" dirty="0">
                <a:latin typeface="Calibri"/>
                <a:cs typeface="Calibri"/>
              </a:rPr>
              <a:t> que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tenemos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ninguna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información</a:t>
            </a:r>
            <a:r>
              <a:rPr sz="1800" dirty="0">
                <a:latin typeface="Calibri"/>
                <a:cs typeface="Calibri"/>
              </a:rPr>
              <a:t> a priori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respecto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la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altura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 </a:t>
            </a:r>
            <a:r>
              <a:rPr sz="1800" spc="-5" dirty="0">
                <a:latin typeface="Calibri"/>
                <a:cs typeface="Calibri"/>
              </a:rPr>
              <a:t>velocidad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iniciales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del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objeto.</a:t>
            </a:r>
            <a:endParaRPr sz="1800">
              <a:latin typeface="Calibri"/>
              <a:cs typeface="Calibri"/>
            </a:endParaRPr>
          </a:p>
          <a:p>
            <a:pPr marL="50800" marR="43180">
              <a:lnSpc>
                <a:spcPct val="150000"/>
              </a:lnSpc>
              <a:spcBef>
                <a:spcPts val="1300"/>
              </a:spcBef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estimaciónes 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presentan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unos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errores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considerables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ya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altura,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por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ejemplo, son 400,000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ft,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velocidad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Symbol"/>
                <a:cs typeface="Symbol"/>
              </a:rPr>
              <a:t>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 MT"/>
                <a:cs typeface="Arial MT"/>
              </a:rPr>
              <a:t>6000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ft/s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aceleración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siempre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Symbol"/>
                <a:cs typeface="Symbol"/>
              </a:rPr>
              <a:t>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 MT"/>
                <a:cs typeface="Arial MT"/>
              </a:rPr>
              <a:t>32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ft/s</a:t>
            </a:r>
            <a:r>
              <a:rPr sz="1575" spc="-7" baseline="26455" dirty="0">
                <a:latin typeface="Arial MT"/>
                <a:cs typeface="Arial MT"/>
              </a:rPr>
              <a:t>2</a:t>
            </a:r>
            <a:r>
              <a:rPr sz="1600" spc="-5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250" y="565150"/>
            <a:ext cx="8223250" cy="528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6DC96-76AA-49A6-BCBE-43F3607063FC}"/>
              </a:ext>
            </a:extLst>
          </p:cNvPr>
          <p:cNvSpPr txBox="1"/>
          <p:nvPr/>
        </p:nvSpPr>
        <p:spPr>
          <a:xfrm>
            <a:off x="2298700" y="2745403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8304B4-A78B-49C2-A04D-D4958A404F98}"/>
                  </a:ext>
                </a:extLst>
              </p:cNvPr>
              <p:cNvSpPr txBox="1"/>
              <p:nvPr/>
            </p:nvSpPr>
            <p:spPr>
              <a:xfrm>
                <a:off x="3757547" y="3901560"/>
                <a:ext cx="80111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𝑆𝐼𝐺𝑁𝑂𝐼𝑆𝐸</m:t>
                          </m:r>
                        </m:e>
                        <m:sup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8304B4-A78B-49C2-A04D-D4958A404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47" y="3901560"/>
                <a:ext cx="801117" cy="184666"/>
              </a:xfrm>
              <a:prstGeom prst="rect">
                <a:avLst/>
              </a:prstGeom>
              <a:blipFill>
                <a:blip r:embed="rId3"/>
                <a:stretch>
                  <a:fillRect l="-4545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AB052-193F-4D1D-9DC6-EAA2B8EE4E25}"/>
                  </a:ext>
                </a:extLst>
              </p:cNvPr>
              <p:cNvSpPr txBox="1"/>
              <p:nvPr/>
            </p:nvSpPr>
            <p:spPr>
              <a:xfrm>
                <a:off x="3458587" y="3476625"/>
                <a:ext cx="59792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AB052-193F-4D1D-9DC6-EAA2B8EE4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587" y="3476625"/>
                <a:ext cx="597921" cy="184666"/>
              </a:xfrm>
              <a:prstGeom prst="rect">
                <a:avLst/>
              </a:prstGeom>
              <a:blipFill>
                <a:blip r:embed="rId4"/>
                <a:stretch>
                  <a:fillRect l="-6122" r="-6122" b="-6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C3DA18-CEAB-4218-8CED-902001C7452B}"/>
                  </a:ext>
                </a:extLst>
              </p:cNvPr>
              <p:cNvSpPr txBox="1"/>
              <p:nvPr/>
            </p:nvSpPr>
            <p:spPr>
              <a:xfrm>
                <a:off x="7937500" y="2761497"/>
                <a:ext cx="935320" cy="521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0,5</m:t>
                            </m:r>
                            <m:sSubSup>
                              <m:sSubSup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C3DA18-CEAB-4218-8CED-902001C74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00" y="2761497"/>
                <a:ext cx="935320" cy="521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5850" y="520700"/>
            <a:ext cx="8782050" cy="6445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D9BC2C-CF3A-473C-B1EB-67B04A20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2105025"/>
            <a:ext cx="1027197" cy="421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F2A3121-2DFF-4E33-83E3-7140A47572B4}"/>
                  </a:ext>
                </a:extLst>
              </p:cNvPr>
              <p:cNvSpPr/>
              <p:nvPr/>
            </p:nvSpPr>
            <p:spPr>
              <a:xfrm>
                <a:off x="2298700" y="2105025"/>
                <a:ext cx="990600" cy="419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GB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F2A3121-2DFF-4E33-83E3-7140A4757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00" y="2105025"/>
                <a:ext cx="990600" cy="4191000"/>
              </a:xfrm>
              <a:prstGeom prst="rect">
                <a:avLst/>
              </a:prstGeom>
              <a:blipFill>
                <a:blip r:embed="rId4"/>
                <a:stretch>
                  <a:fillRect l="-6748" r="-24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D77F8FE-2C1C-4CAE-89B5-7C380D6380FE}"/>
              </a:ext>
            </a:extLst>
          </p:cNvPr>
          <p:cNvSpPr/>
          <p:nvPr/>
        </p:nvSpPr>
        <p:spPr>
          <a:xfrm>
            <a:off x="1993900" y="3476625"/>
            <a:ext cx="265197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DACCFA-B14F-4107-8AFD-1C3789419166}"/>
                  </a:ext>
                </a:extLst>
              </p:cNvPr>
              <p:cNvSpPr txBox="1"/>
              <p:nvPr/>
            </p:nvSpPr>
            <p:spPr>
              <a:xfrm>
                <a:off x="1701178" y="3129985"/>
                <a:ext cx="166160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1∗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DACCFA-B14F-4107-8AFD-1C3789419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78" y="3129985"/>
                <a:ext cx="1661609" cy="184666"/>
              </a:xfrm>
              <a:prstGeom prst="rect">
                <a:avLst/>
              </a:prstGeom>
              <a:blipFill>
                <a:blip r:embed="rId5"/>
                <a:stretch>
                  <a:fillRect l="-1832" r="-1465" b="-6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D5942E-8947-4DA8-A709-1E510F849861}"/>
                  </a:ext>
                </a:extLst>
              </p:cNvPr>
              <p:cNvSpPr txBox="1"/>
              <p:nvPr/>
            </p:nvSpPr>
            <p:spPr>
              <a:xfrm>
                <a:off x="1812837" y="3307205"/>
                <a:ext cx="104842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1+2∗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D5942E-8947-4DA8-A709-1E510F849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837" y="3307205"/>
                <a:ext cx="1048428" cy="184666"/>
              </a:xfrm>
              <a:prstGeom prst="rect">
                <a:avLst/>
              </a:prstGeom>
              <a:blipFill>
                <a:blip r:embed="rId6"/>
                <a:stretch>
                  <a:fillRect l="-2907" r="-2907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003165-84CD-439D-BCD1-7E91BA29EFF6}"/>
                  </a:ext>
                </a:extLst>
              </p:cNvPr>
              <p:cNvSpPr txBox="1"/>
              <p:nvPr/>
            </p:nvSpPr>
            <p:spPr>
              <a:xfrm>
                <a:off x="1888349" y="3501685"/>
                <a:ext cx="44505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003165-84CD-439D-BCD1-7E91BA29E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349" y="3501685"/>
                <a:ext cx="445057" cy="184666"/>
              </a:xfrm>
              <a:prstGeom prst="rect">
                <a:avLst/>
              </a:prstGeom>
              <a:blipFill>
                <a:blip r:embed="rId7"/>
                <a:stretch>
                  <a:fillRect l="-8219" r="-8219"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3CB2E1-9ECC-4302-9414-FA84F2E9E9D4}"/>
                  </a:ext>
                </a:extLst>
              </p:cNvPr>
              <p:cNvSpPr txBox="1"/>
              <p:nvPr/>
            </p:nvSpPr>
            <p:spPr>
              <a:xfrm>
                <a:off x="1758198" y="3718897"/>
                <a:ext cx="87966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𝑋𝑁𝑂𝐼𝑆𝐸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3CB2E1-9ECC-4302-9414-FA84F2E9E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198" y="3718897"/>
                <a:ext cx="879664" cy="184666"/>
              </a:xfrm>
              <a:prstGeom prst="rect">
                <a:avLst/>
              </a:prstGeom>
              <a:blipFill>
                <a:blip r:embed="rId8"/>
                <a:stretch>
                  <a:fillRect l="-3448" r="-2069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1386BA-D5C6-444F-B279-32820612CE40}"/>
                  </a:ext>
                </a:extLst>
              </p:cNvPr>
              <p:cNvSpPr txBox="1"/>
              <p:nvPr/>
            </p:nvSpPr>
            <p:spPr>
              <a:xfrm>
                <a:off x="1812837" y="3881516"/>
                <a:ext cx="278505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𝑋𝑆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𝑋𝐻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𝑋𝐷𝐻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−0,5∗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𝑋𝐷𝐷𝐻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1386BA-D5C6-444F-B279-32820612C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837" y="3881516"/>
                <a:ext cx="2785058" cy="169277"/>
              </a:xfrm>
              <a:prstGeom prst="rect">
                <a:avLst/>
              </a:prstGeom>
              <a:blipFill>
                <a:blip r:embed="rId9"/>
                <a:stretch>
                  <a:fillRect l="-656" r="-656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5602D9-335E-4267-8E11-759A2D688165}"/>
                  </a:ext>
                </a:extLst>
              </p:cNvPr>
              <p:cNvSpPr txBox="1"/>
              <p:nvPr/>
            </p:nvSpPr>
            <p:spPr>
              <a:xfrm>
                <a:off x="1780022" y="4101614"/>
                <a:ext cx="340676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𝑋𝐻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𝑋𝐷𝐻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+0,5∗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𝑋𝐷𝐷𝐻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𝑅𝐸𝑆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5602D9-335E-4267-8E11-759A2D688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022" y="4101614"/>
                <a:ext cx="3406766" cy="169277"/>
              </a:xfrm>
              <a:prstGeom prst="rect">
                <a:avLst/>
              </a:prstGeom>
              <a:blipFill>
                <a:blip r:embed="rId10"/>
                <a:stretch>
                  <a:fillRect l="-537" r="-358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3C592F-8A31-4ACA-9528-2AE7CE309A18}"/>
                  </a:ext>
                </a:extLst>
              </p:cNvPr>
              <p:cNvSpPr txBox="1"/>
              <p:nvPr/>
            </p:nvSpPr>
            <p:spPr>
              <a:xfrm>
                <a:off x="1903969" y="4270891"/>
                <a:ext cx="214122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𝑋𝐷𝐻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𝑋𝐷𝐷𝐻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e>
                      </m:d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𝑅𝐸𝑆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3C592F-8A31-4ACA-9528-2AE7CE309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969" y="4270891"/>
                <a:ext cx="2141227" cy="169277"/>
              </a:xfrm>
              <a:prstGeom prst="rect">
                <a:avLst/>
              </a:prstGeom>
              <a:blipFill>
                <a:blip r:embed="rId11"/>
                <a:stretch>
                  <a:fillRect l="-1136" r="-568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919C93-7888-4F89-83FD-E1D068F0F710}"/>
                  </a:ext>
                </a:extLst>
              </p:cNvPr>
              <p:cNvSpPr txBox="1"/>
              <p:nvPr/>
            </p:nvSpPr>
            <p:spPr>
              <a:xfrm>
                <a:off x="1993900" y="4438710"/>
                <a:ext cx="138537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𝑋𝐷𝐷𝐻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3,1</m:t>
                          </m:r>
                        </m:e>
                      </m:d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𝑅𝐸𝑆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919C93-7888-4F89-83FD-E1D068F0F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900" y="4438710"/>
                <a:ext cx="1385379" cy="169277"/>
              </a:xfrm>
              <a:prstGeom prst="rect">
                <a:avLst/>
              </a:prstGeom>
              <a:blipFill>
                <a:blip r:embed="rId12"/>
                <a:stretch>
                  <a:fillRect l="-1762" r="-1762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8F4F8D-0364-4439-8966-225F88E420BE}"/>
                  </a:ext>
                </a:extLst>
              </p:cNvPr>
              <p:cNvSpPr txBox="1"/>
              <p:nvPr/>
            </p:nvSpPr>
            <p:spPr>
              <a:xfrm>
                <a:off x="1927346" y="4640896"/>
                <a:ext cx="89306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𝑆𝑄𝑅𝑇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8F4F8D-0364-4439-8966-225F88E42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346" y="4640896"/>
                <a:ext cx="893065" cy="169277"/>
              </a:xfrm>
              <a:prstGeom prst="rect">
                <a:avLst/>
              </a:prstGeom>
              <a:blipFill>
                <a:blip r:embed="rId13"/>
                <a:stretch>
                  <a:fillRect l="-4762" r="-5442" b="-3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90BFA2-27B7-4A05-A6EB-F17AF22821A7}"/>
                  </a:ext>
                </a:extLst>
              </p:cNvPr>
              <p:cNvSpPr txBox="1"/>
              <p:nvPr/>
            </p:nvSpPr>
            <p:spPr>
              <a:xfrm>
                <a:off x="1927346" y="4821469"/>
                <a:ext cx="89306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𝑆𝑄𝑅𝑇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e>
                      </m:d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90BFA2-27B7-4A05-A6EB-F17AF2282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346" y="4821469"/>
                <a:ext cx="893065" cy="169277"/>
              </a:xfrm>
              <a:prstGeom prst="rect">
                <a:avLst/>
              </a:prstGeom>
              <a:blipFill>
                <a:blip r:embed="rId14"/>
                <a:stretch>
                  <a:fillRect l="-4762" r="-5442" b="-3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69C627-0A3C-4FD1-9534-0528687BDED9}"/>
                  </a:ext>
                </a:extLst>
              </p:cNvPr>
              <p:cNvSpPr txBox="1"/>
              <p:nvPr/>
            </p:nvSpPr>
            <p:spPr>
              <a:xfrm>
                <a:off x="1917514" y="5006156"/>
                <a:ext cx="89306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𝑆𝑄𝑅𝑇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3,3</m:t>
                          </m:r>
                        </m:e>
                      </m:d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69C627-0A3C-4FD1-9534-0528687BD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514" y="5006156"/>
                <a:ext cx="893065" cy="169277"/>
              </a:xfrm>
              <a:prstGeom prst="rect">
                <a:avLst/>
              </a:prstGeom>
              <a:blipFill>
                <a:blip r:embed="rId15"/>
                <a:stretch>
                  <a:fillRect l="-4795" r="-6164" b="-3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DE5B21-43C3-479B-8AC1-D4B11854926F}"/>
                  </a:ext>
                </a:extLst>
              </p:cNvPr>
              <p:cNvSpPr txBox="1"/>
              <p:nvPr/>
            </p:nvSpPr>
            <p:spPr>
              <a:xfrm>
                <a:off x="2038515" y="5189209"/>
                <a:ext cx="49346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𝑋𝐻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DE5B21-43C3-479B-8AC1-D4B118549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515" y="5189209"/>
                <a:ext cx="493468" cy="169277"/>
              </a:xfrm>
              <a:prstGeom prst="rect">
                <a:avLst/>
              </a:prstGeom>
              <a:blipFill>
                <a:blip r:embed="rId16"/>
                <a:stretch>
                  <a:fillRect l="-6173" r="-6173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CD2022-1D16-48EF-8227-47C71248EBD2}"/>
                  </a:ext>
                </a:extLst>
              </p:cNvPr>
              <p:cNvSpPr txBox="1"/>
              <p:nvPr/>
            </p:nvSpPr>
            <p:spPr>
              <a:xfrm>
                <a:off x="2117312" y="5372262"/>
                <a:ext cx="68967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𝑋𝐷𝐻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CD2022-1D16-48EF-8227-47C71248E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312" y="5372262"/>
                <a:ext cx="689676" cy="169277"/>
              </a:xfrm>
              <a:prstGeom prst="rect">
                <a:avLst/>
              </a:prstGeom>
              <a:blipFill>
                <a:blip r:embed="rId17"/>
                <a:stretch>
                  <a:fillRect l="-4425" r="-4425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88EA7F-C72D-4804-BA0E-4F9775CDD11F}"/>
                  </a:ext>
                </a:extLst>
              </p:cNvPr>
              <p:cNvSpPr txBox="1"/>
              <p:nvPr/>
            </p:nvSpPr>
            <p:spPr>
              <a:xfrm>
                <a:off x="2215416" y="5555315"/>
                <a:ext cx="885242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𝑋𝐷𝐷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𝑋𝐷𝐷𝐻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88EA7F-C72D-4804-BA0E-4F9775CDD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16" y="5555315"/>
                <a:ext cx="885242" cy="169277"/>
              </a:xfrm>
              <a:prstGeom prst="rect">
                <a:avLst/>
              </a:prstGeom>
              <a:blipFill>
                <a:blip r:embed="rId18"/>
                <a:stretch>
                  <a:fillRect l="-3425" r="-2740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53C0FC-D14B-4375-9D40-8293E9892082}"/>
                  </a:ext>
                </a:extLst>
              </p:cNvPr>
              <p:cNvSpPr txBox="1"/>
              <p:nvPr/>
            </p:nvSpPr>
            <p:spPr>
              <a:xfrm>
                <a:off x="7562850" y="818679"/>
                <a:ext cx="549831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s-ES" sz="11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sz="11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53C0FC-D14B-4375-9D40-8293E9892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50" y="818679"/>
                <a:ext cx="549831" cy="169277"/>
              </a:xfrm>
              <a:prstGeom prst="rect">
                <a:avLst/>
              </a:prstGeom>
              <a:blipFill>
                <a:blip r:embed="rId19"/>
                <a:stretch>
                  <a:fillRect l="-5556" r="-5556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AB2FBB-46AB-46E6-A4F2-0EAA2F6371E9}"/>
                  </a:ext>
                </a:extLst>
              </p:cNvPr>
              <p:cNvSpPr txBox="1"/>
              <p:nvPr/>
            </p:nvSpPr>
            <p:spPr>
              <a:xfrm>
                <a:off x="5009215" y="627601"/>
                <a:ext cx="935320" cy="521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0,5</m:t>
                            </m:r>
                            <m:sSubSup>
                              <m:sSubSup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AB2FBB-46AB-46E6-A4F2-0EAA2F63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215" y="627601"/>
                <a:ext cx="935320" cy="5218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430DF9E-1CB0-4DE5-8C5D-FDBE55EB8BEE}"/>
                  </a:ext>
                </a:extLst>
              </p:cNvPr>
              <p:cNvSpPr txBox="1"/>
              <p:nvPr/>
            </p:nvSpPr>
            <p:spPr>
              <a:xfrm>
                <a:off x="8242300" y="642412"/>
                <a:ext cx="935320" cy="521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0,5</m:t>
                            </m:r>
                            <m:sSubSup>
                              <m:sSubSup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430DF9E-1CB0-4DE5-8C5D-FDBE55EB8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300" y="642412"/>
                <a:ext cx="935320" cy="5218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86E531E-2079-4FCF-A0C8-99C8C3DAEBA9}"/>
                  </a:ext>
                </a:extLst>
              </p:cNvPr>
              <p:cNvSpPr txBox="1"/>
              <p:nvPr/>
            </p:nvSpPr>
            <p:spPr>
              <a:xfrm>
                <a:off x="5283909" y="6070520"/>
                <a:ext cx="3080202" cy="249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+0.5</m:t>
                      </m:r>
                      <m:sSubSup>
                        <m:sSubSup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̈"/>
                                  <m:ctrlP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86E531E-2079-4FCF-A0C8-99C8C3DAE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909" y="6070520"/>
                <a:ext cx="3080202" cy="249555"/>
              </a:xfrm>
              <a:prstGeom prst="rect">
                <a:avLst/>
              </a:prstGeom>
              <a:blipFill>
                <a:blip r:embed="rId22"/>
                <a:stretch>
                  <a:fillRect t="-19512" b="-170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1BA0AC3-0D12-41D7-8195-E64227413BB0}"/>
                  </a:ext>
                </a:extLst>
              </p:cNvPr>
              <p:cNvSpPr txBox="1"/>
              <p:nvPr/>
            </p:nvSpPr>
            <p:spPr>
              <a:xfrm>
                <a:off x="4149390" y="6303010"/>
                <a:ext cx="5349240" cy="352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̈"/>
                                  <m:ctrlP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1BA0AC3-0D12-41D7-8195-E64227413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390" y="6303010"/>
                <a:ext cx="5349240" cy="35214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45A7B4-8D7E-446F-999B-0C951626D8CF}"/>
                  </a:ext>
                </a:extLst>
              </p:cNvPr>
              <p:cNvSpPr txBox="1"/>
              <p:nvPr/>
            </p:nvSpPr>
            <p:spPr>
              <a:xfrm>
                <a:off x="4047736" y="6623608"/>
                <a:ext cx="5349240" cy="34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̈"/>
                                  <m:ctrlP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45A7B4-8D7E-446F-999B-0C951626D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736" y="6623608"/>
                <a:ext cx="5349240" cy="34188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BEA158-596F-4584-A3C3-95B0F2902DA8}"/>
                  </a:ext>
                </a:extLst>
              </p:cNvPr>
              <p:cNvSpPr txBox="1"/>
              <p:nvPr/>
            </p:nvSpPr>
            <p:spPr>
              <a:xfrm>
                <a:off x="6436220" y="3823680"/>
                <a:ext cx="2520818" cy="227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s-ES" sz="14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sz="14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1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−0.5</m:t>
                      </m:r>
                      <m:sSubSup>
                        <m:sSubSup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̈"/>
                                  <m:ctrlP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BEA158-596F-4584-A3C3-95B0F2902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220" y="3823680"/>
                <a:ext cx="2520818" cy="227113"/>
              </a:xfrm>
              <a:prstGeom prst="rect">
                <a:avLst/>
              </a:prstGeom>
              <a:blipFill>
                <a:blip r:embed="rId25"/>
                <a:stretch>
                  <a:fillRect l="-726" t="-21053" r="-242" b="-15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0D95EFD1-8D0C-4053-B2EF-BA7D1279A9D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1178" y="2771569"/>
            <a:ext cx="2418590" cy="136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A96A0A-C913-460F-8622-6FB448012F5C}"/>
                  </a:ext>
                </a:extLst>
              </p:cNvPr>
              <p:cNvSpPr txBox="1"/>
              <p:nvPr/>
            </p:nvSpPr>
            <p:spPr>
              <a:xfrm>
                <a:off x="2017408" y="5756927"/>
                <a:ext cx="89306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𝑆𝑄𝑅𝑇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A96A0A-C913-460F-8622-6FB448012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408" y="5756927"/>
                <a:ext cx="893065" cy="169277"/>
              </a:xfrm>
              <a:prstGeom prst="rect">
                <a:avLst/>
              </a:prstGeom>
              <a:blipFill>
                <a:blip r:embed="rId27"/>
                <a:stretch>
                  <a:fillRect l="-4795" r="-6164" b="-3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550145B-C0B9-47C1-8E8A-6ECFA4276BFC}"/>
                  </a:ext>
                </a:extLst>
              </p:cNvPr>
              <p:cNvSpPr txBox="1"/>
              <p:nvPr/>
            </p:nvSpPr>
            <p:spPr>
              <a:xfrm>
                <a:off x="2010609" y="5939854"/>
                <a:ext cx="89306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𝑆𝑄𝑅𝑇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e>
                      </m:d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550145B-C0B9-47C1-8E8A-6ECFA4276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609" y="5939854"/>
                <a:ext cx="893065" cy="169277"/>
              </a:xfrm>
              <a:prstGeom prst="rect">
                <a:avLst/>
              </a:prstGeom>
              <a:blipFill>
                <a:blip r:embed="rId28"/>
                <a:stretch>
                  <a:fillRect l="-4795" r="-6164" b="-3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A67E08-6B9F-4913-B379-7AE5AE2B0E8C}"/>
                  </a:ext>
                </a:extLst>
              </p:cNvPr>
              <p:cNvSpPr txBox="1"/>
              <p:nvPr/>
            </p:nvSpPr>
            <p:spPr>
              <a:xfrm>
                <a:off x="2010608" y="6133555"/>
                <a:ext cx="89306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𝑆𝑄𝑅𝑇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3,3</m:t>
                          </m:r>
                        </m:e>
                      </m:d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A67E08-6B9F-4913-B379-7AE5AE2B0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608" y="6133555"/>
                <a:ext cx="893065" cy="169277"/>
              </a:xfrm>
              <a:prstGeom prst="rect">
                <a:avLst/>
              </a:prstGeom>
              <a:blipFill>
                <a:blip r:embed="rId29"/>
                <a:stretch>
                  <a:fillRect l="-4795" r="-6164" b="-3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FEC5430-EE68-4D57-8C45-99A0664B2A58}"/>
                  </a:ext>
                </a:extLst>
              </p:cNvPr>
              <p:cNvSpPr txBox="1"/>
              <p:nvPr/>
            </p:nvSpPr>
            <p:spPr>
              <a:xfrm>
                <a:off x="2055795" y="2945849"/>
                <a:ext cx="12984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𝑆𝐼𝐺𝑁𝑂𝐼𝑆𝐸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𝑟𝑎𝑛𝑑𝑛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FEC5430-EE68-4D57-8C45-99A0664B2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795" y="2945849"/>
                <a:ext cx="1298497" cy="184666"/>
              </a:xfrm>
              <a:prstGeom prst="rect">
                <a:avLst/>
              </a:prstGeom>
              <a:blipFill>
                <a:blip r:embed="rId30"/>
                <a:stretch>
                  <a:fillRect l="-2347" r="-2347" b="-6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310C1784-17F0-4B57-9070-F68CD6894899}"/>
              </a:ext>
            </a:extLst>
          </p:cNvPr>
          <p:cNvSpPr/>
          <p:nvPr/>
        </p:nvSpPr>
        <p:spPr>
          <a:xfrm>
            <a:off x="1444314" y="2771569"/>
            <a:ext cx="2675454" cy="173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5B344-3EE3-43CA-BFDF-F7BF33F60FC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71601" y="987957"/>
            <a:ext cx="1272150" cy="197978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39523" y="1928876"/>
            <a:ext cx="164274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count=count+1;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ArrayT(count)=T; </a:t>
            </a:r>
            <a:r>
              <a:rPr sz="1200" spc="-5" dirty="0">
                <a:latin typeface="Calibri"/>
                <a:cs typeface="Calibri"/>
              </a:rPr>
              <a:t> ArrayX(count)=X;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ArrayXH(count)=XH;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ArrayXD(count)=XD; </a:t>
            </a:r>
            <a:r>
              <a:rPr sz="1200" spc="-5" dirty="0">
                <a:latin typeface="Calibri"/>
                <a:cs typeface="Calibri"/>
              </a:rPr>
              <a:t> ArrayXDH(count)=XDH;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ArrayXDD(count)=XDD; </a:t>
            </a:r>
            <a:r>
              <a:rPr sz="1200" dirty="0">
                <a:latin typeface="Calibri"/>
                <a:cs typeface="Calibri"/>
              </a:rPr>
              <a:t> 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yXDDH(</a:t>
            </a:r>
            <a:r>
              <a:rPr sz="1200" spc="-10" dirty="0">
                <a:latin typeface="Calibri"/>
                <a:cs typeface="Calibri"/>
              </a:rPr>
              <a:t>c</a:t>
            </a:r>
            <a:r>
              <a:rPr sz="1200" spc="-5" dirty="0">
                <a:latin typeface="Calibri"/>
                <a:cs typeface="Calibri"/>
              </a:rPr>
              <a:t>ou</a:t>
            </a:r>
            <a:r>
              <a:rPr sz="1200" spc="-1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t)=XDDH;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39523" y="3391915"/>
            <a:ext cx="212217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ArrayXHERR(count)=XHERR;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ArraySP11(count)=SP11;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ArraySP11P(count)=SP11P;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ArrayXDHERR(count)=XDHERR;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ArraySP22(count)=SP22;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ArraySP22P(count)=SP22P;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yXDDHERR(</a:t>
            </a:r>
            <a:r>
              <a:rPr sz="1200" spc="-10" dirty="0">
                <a:latin typeface="Calibri"/>
                <a:cs typeface="Calibri"/>
              </a:rPr>
              <a:t>c</a:t>
            </a:r>
            <a:r>
              <a:rPr sz="1200" spc="-5" dirty="0">
                <a:latin typeface="Calibri"/>
                <a:cs typeface="Calibri"/>
              </a:rPr>
              <a:t>ou</a:t>
            </a:r>
            <a:r>
              <a:rPr sz="1200" spc="-1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t)=XDDHERR;  </a:t>
            </a:r>
            <a:r>
              <a:rPr sz="1200" spc="-10" dirty="0">
                <a:latin typeface="Calibri"/>
                <a:cs typeface="Calibri"/>
              </a:rPr>
              <a:t>ArraySP33(count)=SP33;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ArraySP33P(count)=SP33P;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25123" y="5037835"/>
            <a:ext cx="262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51695" y="681227"/>
            <a:ext cx="9525" cy="1004569"/>
            <a:chOff x="3051695" y="681227"/>
            <a:chExt cx="9525" cy="1004569"/>
          </a:xfrm>
        </p:grpSpPr>
        <p:sp>
          <p:nvSpPr>
            <p:cNvPr id="6" name="object 6"/>
            <p:cNvSpPr/>
            <p:nvPr/>
          </p:nvSpPr>
          <p:spPr>
            <a:xfrm>
              <a:off x="3056267" y="681227"/>
              <a:ext cx="0" cy="971550"/>
            </a:xfrm>
            <a:custGeom>
              <a:avLst/>
              <a:gdLst/>
              <a:ahLst/>
              <a:cxnLst/>
              <a:rect l="l" t="t" r="r" b="b"/>
              <a:pathLst>
                <a:path h="971550">
                  <a:moveTo>
                    <a:pt x="0" y="0"/>
                  </a:moveTo>
                  <a:lnTo>
                    <a:pt x="0" y="971550"/>
                  </a:lnTo>
                </a:path>
              </a:pathLst>
            </a:custGeom>
            <a:ln w="9143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51695" y="1680972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80">
                  <a:moveTo>
                    <a:pt x="9143" y="4571"/>
                  </a:moveTo>
                  <a:lnTo>
                    <a:pt x="9143" y="0"/>
                  </a:lnTo>
                  <a:lnTo>
                    <a:pt x="0" y="0"/>
                  </a:lnTo>
                  <a:lnTo>
                    <a:pt x="0" y="4571"/>
                  </a:lnTo>
                  <a:lnTo>
                    <a:pt x="9143" y="45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922155" y="5394959"/>
            <a:ext cx="10160" cy="1005205"/>
            <a:chOff x="2922155" y="5394959"/>
            <a:chExt cx="10160" cy="1005205"/>
          </a:xfrm>
        </p:grpSpPr>
        <p:sp>
          <p:nvSpPr>
            <p:cNvPr id="9" name="object 9"/>
            <p:cNvSpPr/>
            <p:nvPr/>
          </p:nvSpPr>
          <p:spPr>
            <a:xfrm>
              <a:off x="2922155" y="5394959"/>
              <a:ext cx="10160" cy="38100"/>
            </a:xfrm>
            <a:custGeom>
              <a:avLst/>
              <a:gdLst/>
              <a:ahLst/>
              <a:cxnLst/>
              <a:rect l="l" t="t" r="r" b="b"/>
              <a:pathLst>
                <a:path w="10160" h="38100">
                  <a:moveTo>
                    <a:pt x="9906" y="38100"/>
                  </a:moveTo>
                  <a:lnTo>
                    <a:pt x="9906" y="0"/>
                  </a:lnTo>
                  <a:lnTo>
                    <a:pt x="0" y="0"/>
                  </a:lnTo>
                  <a:lnTo>
                    <a:pt x="0" y="38100"/>
                  </a:lnTo>
                  <a:lnTo>
                    <a:pt x="9906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7108" y="5462015"/>
              <a:ext cx="0" cy="904875"/>
            </a:xfrm>
            <a:custGeom>
              <a:avLst/>
              <a:gdLst/>
              <a:ahLst/>
              <a:cxnLst/>
              <a:rect l="l" t="t" r="r" b="b"/>
              <a:pathLst>
                <a:path h="904875">
                  <a:moveTo>
                    <a:pt x="0" y="0"/>
                  </a:moveTo>
                  <a:lnTo>
                    <a:pt x="0" y="904494"/>
                  </a:lnTo>
                </a:path>
              </a:pathLst>
            </a:custGeom>
            <a:ln w="990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22155" y="6395465"/>
              <a:ext cx="10160" cy="5080"/>
            </a:xfrm>
            <a:custGeom>
              <a:avLst/>
              <a:gdLst/>
              <a:ahLst/>
              <a:cxnLst/>
              <a:rect l="l" t="t" r="r" b="b"/>
              <a:pathLst>
                <a:path w="10160" h="5079">
                  <a:moveTo>
                    <a:pt x="9906" y="4571"/>
                  </a:moveTo>
                  <a:lnTo>
                    <a:pt x="9906" y="0"/>
                  </a:lnTo>
                  <a:lnTo>
                    <a:pt x="0" y="0"/>
                  </a:lnTo>
                  <a:lnTo>
                    <a:pt x="0" y="4571"/>
                  </a:lnTo>
                  <a:lnTo>
                    <a:pt x="9906" y="45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1318145" y="5052059"/>
            <a:ext cx="346710" cy="272415"/>
          </a:xfrm>
          <a:custGeom>
            <a:avLst/>
            <a:gdLst/>
            <a:ahLst/>
            <a:cxnLst/>
            <a:rect l="l" t="t" r="r" b="b"/>
            <a:pathLst>
              <a:path w="346710" h="272414">
                <a:moveTo>
                  <a:pt x="346710" y="135636"/>
                </a:moveTo>
                <a:lnTo>
                  <a:pt x="210311" y="0"/>
                </a:lnTo>
                <a:lnTo>
                  <a:pt x="210311" y="67818"/>
                </a:lnTo>
                <a:lnTo>
                  <a:pt x="0" y="67818"/>
                </a:lnTo>
                <a:lnTo>
                  <a:pt x="0" y="204216"/>
                </a:lnTo>
                <a:lnTo>
                  <a:pt x="210311" y="204216"/>
                </a:lnTo>
                <a:lnTo>
                  <a:pt x="210311" y="272034"/>
                </a:lnTo>
                <a:lnTo>
                  <a:pt x="346710" y="13563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5943" y="2085594"/>
            <a:ext cx="330200" cy="3023235"/>
          </a:xfrm>
          <a:custGeom>
            <a:avLst/>
            <a:gdLst/>
            <a:ahLst/>
            <a:cxnLst/>
            <a:rect l="l" t="t" r="r" b="b"/>
            <a:pathLst>
              <a:path w="330200" h="3023235">
                <a:moveTo>
                  <a:pt x="167640" y="1485138"/>
                </a:moveTo>
                <a:lnTo>
                  <a:pt x="166878" y="28955"/>
                </a:lnTo>
                <a:lnTo>
                  <a:pt x="166116" y="27431"/>
                </a:lnTo>
                <a:lnTo>
                  <a:pt x="166116" y="26669"/>
                </a:lnTo>
                <a:lnTo>
                  <a:pt x="165354" y="26669"/>
                </a:lnTo>
                <a:lnTo>
                  <a:pt x="164592" y="25145"/>
                </a:lnTo>
                <a:lnTo>
                  <a:pt x="136296" y="12383"/>
                </a:lnTo>
                <a:lnTo>
                  <a:pt x="92382" y="4986"/>
                </a:lnTo>
                <a:lnTo>
                  <a:pt x="47616" y="1573"/>
                </a:lnTo>
                <a:lnTo>
                  <a:pt x="16764" y="761"/>
                </a:lnTo>
                <a:lnTo>
                  <a:pt x="0" y="0"/>
                </a:lnTo>
                <a:lnTo>
                  <a:pt x="0" y="9906"/>
                </a:lnTo>
                <a:lnTo>
                  <a:pt x="16764" y="9905"/>
                </a:lnTo>
                <a:lnTo>
                  <a:pt x="47616" y="11195"/>
                </a:lnTo>
                <a:lnTo>
                  <a:pt x="87777" y="14011"/>
                </a:lnTo>
                <a:lnTo>
                  <a:pt x="126608" y="19889"/>
                </a:lnTo>
                <a:lnTo>
                  <a:pt x="156972" y="30860"/>
                </a:lnTo>
                <a:lnTo>
                  <a:pt x="156972" y="30479"/>
                </a:lnTo>
                <a:lnTo>
                  <a:pt x="157734" y="31241"/>
                </a:lnTo>
                <a:lnTo>
                  <a:pt x="157734" y="1486662"/>
                </a:lnTo>
                <a:lnTo>
                  <a:pt x="158496" y="1487424"/>
                </a:lnTo>
                <a:lnTo>
                  <a:pt x="158496" y="1488186"/>
                </a:lnTo>
                <a:lnTo>
                  <a:pt x="159258" y="1488948"/>
                </a:lnTo>
                <a:lnTo>
                  <a:pt x="159258" y="1489710"/>
                </a:lnTo>
                <a:lnTo>
                  <a:pt x="160782" y="1491234"/>
                </a:lnTo>
                <a:lnTo>
                  <a:pt x="160782" y="1491996"/>
                </a:lnTo>
                <a:lnTo>
                  <a:pt x="162306" y="1493520"/>
                </a:lnTo>
                <a:lnTo>
                  <a:pt x="166878" y="1495250"/>
                </a:lnTo>
                <a:lnTo>
                  <a:pt x="166878" y="1483614"/>
                </a:lnTo>
                <a:lnTo>
                  <a:pt x="167640" y="1485138"/>
                </a:lnTo>
                <a:close/>
              </a:path>
              <a:path w="330200" h="3023235">
                <a:moveTo>
                  <a:pt x="308610" y="1516380"/>
                </a:moveTo>
                <a:lnTo>
                  <a:pt x="275045" y="1514810"/>
                </a:lnTo>
                <a:lnTo>
                  <a:pt x="234105" y="1511860"/>
                </a:lnTo>
                <a:lnTo>
                  <a:pt x="232777" y="1511649"/>
                </a:lnTo>
                <a:lnTo>
                  <a:pt x="193040" y="1518030"/>
                </a:lnTo>
                <a:lnTo>
                  <a:pt x="163068" y="1529334"/>
                </a:lnTo>
                <a:lnTo>
                  <a:pt x="160782" y="1530858"/>
                </a:lnTo>
                <a:lnTo>
                  <a:pt x="160782" y="1531620"/>
                </a:lnTo>
                <a:lnTo>
                  <a:pt x="159258" y="1533144"/>
                </a:lnTo>
                <a:lnTo>
                  <a:pt x="159258" y="1533906"/>
                </a:lnTo>
                <a:lnTo>
                  <a:pt x="158496" y="1535430"/>
                </a:lnTo>
                <a:lnTo>
                  <a:pt x="157734" y="1536192"/>
                </a:lnTo>
                <a:lnTo>
                  <a:pt x="157734" y="2991612"/>
                </a:lnTo>
                <a:lnTo>
                  <a:pt x="87510" y="3009195"/>
                </a:lnTo>
                <a:lnTo>
                  <a:pt x="47616" y="3012069"/>
                </a:lnTo>
                <a:lnTo>
                  <a:pt x="16764" y="3012948"/>
                </a:lnTo>
                <a:lnTo>
                  <a:pt x="0" y="3013710"/>
                </a:lnTo>
                <a:lnTo>
                  <a:pt x="0" y="3022854"/>
                </a:lnTo>
                <a:lnTo>
                  <a:pt x="16764" y="3022854"/>
                </a:lnTo>
                <a:lnTo>
                  <a:pt x="90987" y="3018343"/>
                </a:lnTo>
                <a:lnTo>
                  <a:pt x="131622" y="3011961"/>
                </a:lnTo>
                <a:lnTo>
                  <a:pt x="163830" y="2998470"/>
                </a:lnTo>
                <a:lnTo>
                  <a:pt x="164592" y="2998470"/>
                </a:lnTo>
                <a:lnTo>
                  <a:pt x="164592" y="2997708"/>
                </a:lnTo>
                <a:lnTo>
                  <a:pt x="165354" y="2996946"/>
                </a:lnTo>
                <a:lnTo>
                  <a:pt x="165354" y="2996184"/>
                </a:lnTo>
                <a:lnTo>
                  <a:pt x="166116" y="2996184"/>
                </a:lnTo>
                <a:lnTo>
                  <a:pt x="166878" y="2994660"/>
                </a:lnTo>
                <a:lnTo>
                  <a:pt x="166878" y="1538478"/>
                </a:lnTo>
                <a:lnTo>
                  <a:pt x="168402" y="1536954"/>
                </a:lnTo>
                <a:lnTo>
                  <a:pt x="199089" y="1526204"/>
                </a:lnTo>
                <a:lnTo>
                  <a:pt x="237239" y="1520566"/>
                </a:lnTo>
                <a:lnTo>
                  <a:pt x="276744" y="1517942"/>
                </a:lnTo>
                <a:lnTo>
                  <a:pt x="308610" y="1516380"/>
                </a:lnTo>
                <a:close/>
              </a:path>
              <a:path w="330200" h="3023235">
                <a:moveTo>
                  <a:pt x="157734" y="31241"/>
                </a:moveTo>
                <a:lnTo>
                  <a:pt x="156972" y="30479"/>
                </a:lnTo>
                <a:lnTo>
                  <a:pt x="157226" y="30987"/>
                </a:lnTo>
                <a:lnTo>
                  <a:pt x="157734" y="31241"/>
                </a:lnTo>
                <a:close/>
              </a:path>
              <a:path w="330200" h="3023235">
                <a:moveTo>
                  <a:pt x="157226" y="30987"/>
                </a:moveTo>
                <a:lnTo>
                  <a:pt x="156972" y="30479"/>
                </a:lnTo>
                <a:lnTo>
                  <a:pt x="156972" y="30860"/>
                </a:lnTo>
                <a:lnTo>
                  <a:pt x="157226" y="30987"/>
                </a:lnTo>
                <a:close/>
              </a:path>
              <a:path w="330200" h="3023235">
                <a:moveTo>
                  <a:pt x="157734" y="2991612"/>
                </a:moveTo>
                <a:lnTo>
                  <a:pt x="157734" y="2990850"/>
                </a:lnTo>
                <a:lnTo>
                  <a:pt x="156972" y="2992374"/>
                </a:lnTo>
                <a:lnTo>
                  <a:pt x="157734" y="2991612"/>
                </a:lnTo>
                <a:close/>
              </a:path>
              <a:path w="330200" h="3023235">
                <a:moveTo>
                  <a:pt x="157734" y="32003"/>
                </a:moveTo>
                <a:lnTo>
                  <a:pt x="157734" y="31241"/>
                </a:lnTo>
                <a:lnTo>
                  <a:pt x="157226" y="30987"/>
                </a:lnTo>
                <a:lnTo>
                  <a:pt x="157734" y="32003"/>
                </a:lnTo>
                <a:close/>
              </a:path>
              <a:path w="330200" h="3023235">
                <a:moveTo>
                  <a:pt x="167640" y="1485138"/>
                </a:moveTo>
                <a:lnTo>
                  <a:pt x="166878" y="1483614"/>
                </a:lnTo>
                <a:lnTo>
                  <a:pt x="166878" y="1484376"/>
                </a:lnTo>
                <a:lnTo>
                  <a:pt x="167640" y="1485138"/>
                </a:lnTo>
                <a:close/>
              </a:path>
              <a:path w="330200" h="3023235">
                <a:moveTo>
                  <a:pt x="324612" y="1506474"/>
                </a:moveTo>
                <a:lnTo>
                  <a:pt x="308610" y="1506474"/>
                </a:lnTo>
                <a:lnTo>
                  <a:pt x="277515" y="1505537"/>
                </a:lnTo>
                <a:lnTo>
                  <a:pt x="237863" y="1502630"/>
                </a:lnTo>
                <a:lnTo>
                  <a:pt x="198723" y="1496692"/>
                </a:lnTo>
                <a:lnTo>
                  <a:pt x="169164" y="1486662"/>
                </a:lnTo>
                <a:lnTo>
                  <a:pt x="166878" y="1484376"/>
                </a:lnTo>
                <a:lnTo>
                  <a:pt x="166878" y="1495250"/>
                </a:lnTo>
                <a:lnTo>
                  <a:pt x="193842" y="1505455"/>
                </a:lnTo>
                <a:lnTo>
                  <a:pt x="232777" y="1511649"/>
                </a:lnTo>
                <a:lnTo>
                  <a:pt x="234576" y="1511360"/>
                </a:lnTo>
                <a:lnTo>
                  <a:pt x="276022" y="1508207"/>
                </a:lnTo>
                <a:lnTo>
                  <a:pt x="277515" y="1508130"/>
                </a:lnTo>
                <a:lnTo>
                  <a:pt x="308610" y="1507236"/>
                </a:lnTo>
                <a:lnTo>
                  <a:pt x="324612" y="1506474"/>
                </a:lnTo>
                <a:close/>
              </a:path>
              <a:path w="330200" h="3023235">
                <a:moveTo>
                  <a:pt x="167640" y="1537716"/>
                </a:moveTo>
                <a:lnTo>
                  <a:pt x="166878" y="1538478"/>
                </a:lnTo>
                <a:lnTo>
                  <a:pt x="166878" y="1539240"/>
                </a:lnTo>
                <a:lnTo>
                  <a:pt x="167640" y="1537716"/>
                </a:lnTo>
                <a:close/>
              </a:path>
              <a:path w="330200" h="3023235">
                <a:moveTo>
                  <a:pt x="167640" y="2990850"/>
                </a:moveTo>
                <a:lnTo>
                  <a:pt x="166878" y="1539240"/>
                </a:lnTo>
                <a:lnTo>
                  <a:pt x="166878" y="2993136"/>
                </a:lnTo>
                <a:lnTo>
                  <a:pt x="167640" y="2990850"/>
                </a:lnTo>
                <a:close/>
              </a:path>
              <a:path w="330200" h="3023235">
                <a:moveTo>
                  <a:pt x="329946" y="1514094"/>
                </a:moveTo>
                <a:lnTo>
                  <a:pt x="329946" y="1508760"/>
                </a:lnTo>
                <a:lnTo>
                  <a:pt x="327660" y="1506474"/>
                </a:lnTo>
                <a:lnTo>
                  <a:pt x="324612" y="1506474"/>
                </a:lnTo>
                <a:lnTo>
                  <a:pt x="308610" y="1507236"/>
                </a:lnTo>
                <a:lnTo>
                  <a:pt x="277515" y="1508130"/>
                </a:lnTo>
                <a:lnTo>
                  <a:pt x="276022" y="1508207"/>
                </a:lnTo>
                <a:lnTo>
                  <a:pt x="234576" y="1511360"/>
                </a:lnTo>
                <a:lnTo>
                  <a:pt x="232777" y="1511649"/>
                </a:lnTo>
                <a:lnTo>
                  <a:pt x="234105" y="1511860"/>
                </a:lnTo>
                <a:lnTo>
                  <a:pt x="275045" y="1514810"/>
                </a:lnTo>
                <a:lnTo>
                  <a:pt x="308610" y="1516380"/>
                </a:lnTo>
                <a:lnTo>
                  <a:pt x="327660" y="1516380"/>
                </a:lnTo>
                <a:lnTo>
                  <a:pt x="329946" y="151409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38349" y="3493261"/>
            <a:ext cx="2830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relleno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 los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arrays </a:t>
            </a:r>
            <a:r>
              <a:rPr sz="1200" spc="-10" dirty="0">
                <a:latin typeface="Calibri"/>
                <a:cs typeface="Calibri"/>
              </a:rPr>
              <a:t>para </a:t>
            </a:r>
            <a:r>
              <a:rPr sz="1200" dirty="0">
                <a:latin typeface="Calibri"/>
                <a:cs typeface="Calibri"/>
              </a:rPr>
              <a:t>las funciones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“plot”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7512" y="1038225"/>
            <a:ext cx="5963788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figu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e  </a:t>
            </a:r>
            <a:r>
              <a:rPr sz="1200" spc="-5" dirty="0">
                <a:latin typeface="Calibri"/>
                <a:cs typeface="Calibri"/>
              </a:rPr>
              <a:t>plot(</a:t>
            </a:r>
            <a:r>
              <a:rPr lang="es-ES" sz="1200" spc="-5" dirty="0">
                <a:latin typeface="Calibri"/>
                <a:cs typeface="Calibri"/>
              </a:rPr>
              <a:t>ArrayT, ArrayX,’—’);</a:t>
            </a:r>
          </a:p>
          <a:p>
            <a:pPr marL="12700" marR="942340"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hold on; plot (ArrayT, ArrayXH); hold off; grid on;</a:t>
            </a:r>
            <a:endParaRPr sz="1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n-GB" sz="1200" dirty="0">
                <a:latin typeface="Calibri"/>
                <a:cs typeface="Calibri"/>
              </a:rPr>
              <a:t>x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('Time (Sec)') </a:t>
            </a:r>
            <a:r>
              <a:rPr lang="es-ES" sz="1200" dirty="0">
                <a:latin typeface="Calibri"/>
                <a:cs typeface="Calibri"/>
              </a:rPr>
              <a:t>;</a:t>
            </a:r>
            <a:r>
              <a:rPr sz="1200" spc="5" dirty="0">
                <a:latin typeface="Calibri"/>
                <a:cs typeface="Calibri"/>
              </a:rPr>
              <a:t> </a:t>
            </a:r>
            <a:endParaRPr lang="es-ES" sz="1200" spc="5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n-GB" sz="1200" spc="-5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label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('Altitude </a:t>
            </a:r>
            <a:r>
              <a:rPr sz="1200" dirty="0">
                <a:latin typeface="Calibri"/>
                <a:cs typeface="Calibri"/>
              </a:rPr>
              <a:t>(Ft)')</a:t>
            </a:r>
            <a:r>
              <a:rPr lang="es-ES" sz="1200" dirty="0">
                <a:latin typeface="Calibri"/>
                <a:cs typeface="Calibri"/>
              </a:rPr>
              <a:t>;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260" dirty="0">
                <a:latin typeface="Calibri"/>
                <a:cs typeface="Calibri"/>
              </a:rPr>
              <a:t> </a:t>
            </a:r>
            <a:endParaRPr lang="es-ES" sz="1200" spc="-26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axis([0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30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0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400000])</a:t>
            </a:r>
            <a:r>
              <a:rPr lang="es-ES" sz="1200" spc="-5" dirty="0">
                <a:latin typeface="Calibri"/>
                <a:cs typeface="Calibri"/>
              </a:rPr>
              <a:t>;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7513" y="2135504"/>
            <a:ext cx="5277987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5" dirty="0">
                <a:latin typeface="Calibri"/>
                <a:cs typeface="Calibri"/>
              </a:rPr>
              <a:t>figu</a:t>
            </a:r>
            <a:r>
              <a:rPr lang="en-GB" sz="1200" spc="-20" dirty="0">
                <a:latin typeface="Calibri"/>
                <a:cs typeface="Calibri"/>
              </a:rPr>
              <a:t>r</a:t>
            </a:r>
            <a:r>
              <a:rPr lang="en-GB" sz="1200" dirty="0">
                <a:latin typeface="Calibri"/>
                <a:cs typeface="Calibri"/>
              </a:rPr>
              <a:t>e  </a:t>
            </a:r>
            <a:r>
              <a:rPr lang="en-GB" sz="1200" spc="-5" dirty="0">
                <a:latin typeface="Calibri"/>
                <a:cs typeface="Calibri"/>
              </a:rPr>
              <a:t>plot(ArrayT, ArrayXD,’—’);</a:t>
            </a:r>
          </a:p>
          <a:p>
            <a:pPr marL="12700" marR="942340"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hold on; plot (ArrayT, ArrayXDH); hold off; grid on;</a:t>
            </a:r>
            <a:endParaRPr lang="en-GB" sz="1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n-GB" sz="1200" dirty="0">
                <a:latin typeface="Calibri"/>
                <a:cs typeface="Calibri"/>
              </a:rPr>
              <a:t>x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('Time (Sec)’)</a:t>
            </a:r>
            <a:r>
              <a:rPr lang="es-ES" sz="1200" dirty="0">
                <a:latin typeface="Calibri"/>
                <a:cs typeface="Calibri"/>
              </a:rPr>
              <a:t>;</a:t>
            </a:r>
          </a:p>
          <a:p>
            <a:pPr marL="12700" marR="5080">
              <a:lnSpc>
                <a:spcPct val="100000"/>
              </a:lnSpc>
            </a:pPr>
            <a:r>
              <a:rPr lang="en-GB" sz="1200" dirty="0">
                <a:latin typeface="Calibri"/>
                <a:cs typeface="Calibri"/>
              </a:rPr>
              <a:t>y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</a:t>
            </a:r>
            <a:r>
              <a:rPr sz="1200" spc="-10" dirty="0">
                <a:latin typeface="Calibri"/>
                <a:cs typeface="Calibri"/>
              </a:rPr>
              <a:t>'</a:t>
            </a:r>
            <a:r>
              <a:rPr sz="1200" spc="-6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elocity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(Ft/Sec)’)</a:t>
            </a:r>
            <a:r>
              <a:rPr lang="es-ES" sz="1200" dirty="0">
                <a:latin typeface="Calibri"/>
                <a:cs typeface="Calibri"/>
              </a:rPr>
              <a:t>;</a:t>
            </a: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axis([0 30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‐10000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0])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97513" y="3232784"/>
            <a:ext cx="4372981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5" dirty="0">
                <a:latin typeface="Calibri"/>
                <a:cs typeface="Calibri"/>
              </a:rPr>
              <a:t>figu</a:t>
            </a:r>
            <a:r>
              <a:rPr lang="en-GB" sz="1200" spc="-20" dirty="0">
                <a:latin typeface="Calibri"/>
                <a:cs typeface="Calibri"/>
              </a:rPr>
              <a:t>r</a:t>
            </a:r>
            <a:r>
              <a:rPr lang="en-GB" sz="1200" dirty="0">
                <a:latin typeface="Calibri"/>
                <a:cs typeface="Calibri"/>
              </a:rPr>
              <a:t>e  </a:t>
            </a:r>
            <a:r>
              <a:rPr lang="en-GB" sz="1200" spc="-5" dirty="0">
                <a:latin typeface="Calibri"/>
                <a:cs typeface="Calibri"/>
              </a:rPr>
              <a:t>plot(ArrayT, ArrayXDD,’—’);</a:t>
            </a:r>
          </a:p>
          <a:p>
            <a:pPr marL="12700" marR="942340"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hold on; plot (ArrayT, ArrayXDDH); hold off; grid on;</a:t>
            </a:r>
            <a:endParaRPr lang="en-GB" sz="1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s-ES" sz="1200" dirty="0">
                <a:latin typeface="Calibri"/>
                <a:cs typeface="Calibri"/>
              </a:rPr>
              <a:t>x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('Time (Sec)’)</a:t>
            </a:r>
            <a:r>
              <a:rPr lang="es-ES" sz="1200" dirty="0">
                <a:latin typeface="Calibri"/>
                <a:cs typeface="Calibri"/>
              </a:rPr>
              <a:t>;</a:t>
            </a:r>
          </a:p>
          <a:p>
            <a:pPr marL="12700" marR="5080">
              <a:lnSpc>
                <a:spcPct val="100000"/>
              </a:lnSpc>
            </a:pPr>
            <a:r>
              <a:rPr lang="en-GB" sz="1200" spc="-5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label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('Acceleration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(Ft/Sec^2)’)</a:t>
            </a:r>
            <a:r>
              <a:rPr lang="es-ES" sz="1200" dirty="0">
                <a:latin typeface="Calibri"/>
                <a:cs typeface="Calibri"/>
              </a:rPr>
              <a:t>;</a:t>
            </a:r>
          </a:p>
          <a:p>
            <a:pPr marL="12700" marR="5080">
              <a:lnSpc>
                <a:spcPct val="100000"/>
              </a:lnSpc>
            </a:pP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axis([0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30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‐100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100])</a:t>
            </a:r>
            <a:r>
              <a:rPr lang="es-ES" sz="1200" spc="-5" dirty="0">
                <a:latin typeface="Calibri"/>
                <a:cs typeface="Calibri"/>
              </a:rPr>
              <a:t>;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6103" y="4330064"/>
            <a:ext cx="5963788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5" dirty="0">
                <a:latin typeface="Calibri"/>
                <a:cs typeface="Calibri"/>
              </a:rPr>
              <a:t>figu</a:t>
            </a:r>
            <a:r>
              <a:rPr lang="en-GB" sz="1200" spc="-20" dirty="0">
                <a:latin typeface="Calibri"/>
                <a:cs typeface="Calibri"/>
              </a:rPr>
              <a:t>r</a:t>
            </a:r>
            <a:r>
              <a:rPr lang="en-GB" sz="1200" dirty="0">
                <a:latin typeface="Calibri"/>
                <a:cs typeface="Calibri"/>
              </a:rPr>
              <a:t>e  </a:t>
            </a:r>
            <a:r>
              <a:rPr lang="en-GB" sz="1200" spc="-5" dirty="0">
                <a:latin typeface="Calibri"/>
                <a:cs typeface="Calibri"/>
              </a:rPr>
              <a:t>plot(ArrayT, ArrayXHERR);</a:t>
            </a:r>
          </a:p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hold on; plot (ArrayT, ArraySP11); </a:t>
            </a:r>
          </a:p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plot(ArrayT,ArraySP11P); hold off; grid on;</a:t>
            </a:r>
            <a:endParaRPr lang="en-GB" sz="1200" spc="-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GB" sz="1200" dirty="0">
                <a:latin typeface="Calibri"/>
                <a:cs typeface="Calibri"/>
              </a:rPr>
              <a:t>x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('Time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(Sec)')</a:t>
            </a:r>
            <a:r>
              <a:rPr lang="es-ES" sz="1200" dirty="0">
                <a:latin typeface="Calibri"/>
                <a:cs typeface="Calibri"/>
              </a:rPr>
              <a:t>;</a:t>
            </a:r>
            <a:endParaRPr sz="1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n-GB" sz="1200" spc="-5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label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('Error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10" dirty="0">
                <a:latin typeface="Calibri"/>
                <a:cs typeface="Calibri"/>
              </a:rPr>
              <a:t>Estimate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Altitude (Ft)’)</a:t>
            </a:r>
            <a:r>
              <a:rPr lang="es-ES" sz="1200" dirty="0">
                <a:latin typeface="Calibri"/>
                <a:cs typeface="Calibri"/>
              </a:rPr>
              <a:t>;</a:t>
            </a:r>
          </a:p>
          <a:p>
            <a:pPr marL="12700" marR="5080">
              <a:lnSpc>
                <a:spcPct val="100000"/>
              </a:lnSpc>
            </a:pP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axis([0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30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‐1500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1500])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7512" y="5617611"/>
            <a:ext cx="5582788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5" dirty="0">
                <a:latin typeface="Calibri"/>
                <a:cs typeface="Calibri"/>
              </a:rPr>
              <a:t>figu</a:t>
            </a:r>
            <a:r>
              <a:rPr lang="en-GB" sz="1200" spc="-20" dirty="0">
                <a:latin typeface="Calibri"/>
                <a:cs typeface="Calibri"/>
              </a:rPr>
              <a:t>r</a:t>
            </a:r>
            <a:r>
              <a:rPr lang="en-GB" sz="1200" dirty="0">
                <a:latin typeface="Calibri"/>
                <a:cs typeface="Calibri"/>
              </a:rPr>
              <a:t>e  </a:t>
            </a:r>
            <a:r>
              <a:rPr lang="en-GB" sz="1200" spc="-5" dirty="0">
                <a:latin typeface="Calibri"/>
                <a:cs typeface="Calibri"/>
              </a:rPr>
              <a:t>plot(ArrayT, ArrayXDHERR);</a:t>
            </a:r>
          </a:p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hold on; plot (ArrayT, ArraySP22); </a:t>
            </a:r>
          </a:p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plot(ArrayT,ArraySP22P); hold off; grid on;</a:t>
            </a:r>
            <a:endParaRPr lang="en-GB" sz="1200" spc="-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GB" sz="1200" dirty="0">
                <a:latin typeface="Calibri"/>
                <a:cs typeface="Calibri"/>
              </a:rPr>
              <a:t>x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('Time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(Sec)')</a:t>
            </a:r>
            <a:r>
              <a:rPr lang="es-ES" sz="1200" dirty="0">
                <a:latin typeface="Calibri"/>
                <a:cs typeface="Calibri"/>
              </a:rPr>
              <a:t>;</a:t>
            </a:r>
            <a:endParaRPr sz="1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s-ES" sz="1200" spc="-5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label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('Error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10" dirty="0">
                <a:latin typeface="Calibri"/>
                <a:cs typeface="Calibri"/>
              </a:rPr>
              <a:t>Estimate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10" dirty="0">
                <a:latin typeface="Calibri"/>
                <a:cs typeface="Calibri"/>
              </a:rPr>
              <a:t>Velocity </a:t>
            </a:r>
            <a:r>
              <a:rPr sz="1200" dirty="0">
                <a:latin typeface="Calibri"/>
                <a:cs typeface="Calibri"/>
              </a:rPr>
              <a:t>(Ft/Sec)’)</a:t>
            </a:r>
            <a:r>
              <a:rPr lang="es-ES" sz="1200" dirty="0">
                <a:latin typeface="Calibri"/>
                <a:cs typeface="Calibri"/>
              </a:rPr>
              <a:t>;</a:t>
            </a:r>
          </a:p>
          <a:p>
            <a:pPr marL="12700" marR="5080">
              <a:lnSpc>
                <a:spcPct val="100000"/>
              </a:lnSpc>
            </a:pP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axis([0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30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‐500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500])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97513" y="7002146"/>
            <a:ext cx="190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clc</a:t>
            </a:r>
          </a:p>
        </p:txBody>
      </p:sp>
      <p:sp>
        <p:nvSpPr>
          <p:cNvPr id="13" name="object 13"/>
          <p:cNvSpPr/>
          <p:nvPr/>
        </p:nvSpPr>
        <p:spPr>
          <a:xfrm>
            <a:off x="2605925" y="358775"/>
            <a:ext cx="10160" cy="603250"/>
          </a:xfrm>
          <a:custGeom>
            <a:avLst/>
            <a:gdLst/>
            <a:ahLst/>
            <a:cxnLst/>
            <a:rect l="l" t="t" r="r" b="b"/>
            <a:pathLst>
              <a:path w="10160" h="603250">
                <a:moveTo>
                  <a:pt x="9906" y="600456"/>
                </a:moveTo>
                <a:lnTo>
                  <a:pt x="0" y="600456"/>
                </a:lnTo>
                <a:lnTo>
                  <a:pt x="0" y="602742"/>
                </a:lnTo>
                <a:lnTo>
                  <a:pt x="9906" y="602742"/>
                </a:lnTo>
                <a:lnTo>
                  <a:pt x="9906" y="600456"/>
                </a:lnTo>
                <a:close/>
              </a:path>
              <a:path w="10160" h="603250">
                <a:moveTo>
                  <a:pt x="9906" y="533400"/>
                </a:moveTo>
                <a:lnTo>
                  <a:pt x="0" y="533400"/>
                </a:lnTo>
                <a:lnTo>
                  <a:pt x="0" y="571500"/>
                </a:lnTo>
                <a:lnTo>
                  <a:pt x="9906" y="571500"/>
                </a:lnTo>
                <a:lnTo>
                  <a:pt x="9906" y="533400"/>
                </a:lnTo>
                <a:close/>
              </a:path>
              <a:path w="10160" h="603250">
                <a:moveTo>
                  <a:pt x="9906" y="467106"/>
                </a:moveTo>
                <a:lnTo>
                  <a:pt x="0" y="467106"/>
                </a:lnTo>
                <a:lnTo>
                  <a:pt x="0" y="505206"/>
                </a:lnTo>
                <a:lnTo>
                  <a:pt x="9906" y="505206"/>
                </a:lnTo>
                <a:lnTo>
                  <a:pt x="9906" y="467106"/>
                </a:lnTo>
                <a:close/>
              </a:path>
              <a:path w="10160" h="603250">
                <a:moveTo>
                  <a:pt x="9906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906" y="438150"/>
                </a:lnTo>
                <a:lnTo>
                  <a:pt x="9906" y="400050"/>
                </a:lnTo>
                <a:close/>
              </a:path>
              <a:path w="10160" h="603250">
                <a:moveTo>
                  <a:pt x="9906" y="333756"/>
                </a:moveTo>
                <a:lnTo>
                  <a:pt x="0" y="333756"/>
                </a:lnTo>
                <a:lnTo>
                  <a:pt x="0" y="371856"/>
                </a:lnTo>
                <a:lnTo>
                  <a:pt x="9906" y="371856"/>
                </a:lnTo>
                <a:lnTo>
                  <a:pt x="9906" y="333756"/>
                </a:lnTo>
                <a:close/>
              </a:path>
              <a:path w="10160" h="603250">
                <a:moveTo>
                  <a:pt x="9906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906" y="304800"/>
                </a:lnTo>
                <a:lnTo>
                  <a:pt x="9906" y="266700"/>
                </a:lnTo>
                <a:close/>
              </a:path>
              <a:path w="10160" h="603250">
                <a:moveTo>
                  <a:pt x="9906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906" y="238506"/>
                </a:lnTo>
                <a:lnTo>
                  <a:pt x="9906" y="200406"/>
                </a:lnTo>
                <a:close/>
              </a:path>
              <a:path w="10160" h="603250">
                <a:moveTo>
                  <a:pt x="9906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906" y="171450"/>
                </a:lnTo>
                <a:lnTo>
                  <a:pt x="9906" y="133350"/>
                </a:lnTo>
                <a:close/>
              </a:path>
              <a:path w="10160" h="603250">
                <a:moveTo>
                  <a:pt x="9906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906" y="105156"/>
                </a:lnTo>
                <a:lnTo>
                  <a:pt x="9906" y="67056"/>
                </a:lnTo>
                <a:close/>
              </a:path>
              <a:path w="10160" h="603250">
                <a:moveTo>
                  <a:pt x="9906" y="0"/>
                </a:moveTo>
                <a:lnTo>
                  <a:pt x="0" y="0"/>
                </a:lnTo>
                <a:lnTo>
                  <a:pt x="0" y="38100"/>
                </a:lnTo>
                <a:lnTo>
                  <a:pt x="9906" y="38100"/>
                </a:lnTo>
                <a:lnTo>
                  <a:pt x="99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4100" y="444500"/>
            <a:ext cx="7600950" cy="6032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422051-820A-4593-B217-7E166F6A69E9}"/>
              </a:ext>
            </a:extLst>
          </p:cNvPr>
          <p:cNvSpPr/>
          <p:nvPr/>
        </p:nvSpPr>
        <p:spPr>
          <a:xfrm>
            <a:off x="774700" y="757338"/>
            <a:ext cx="8864600" cy="477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AB0E95-B7D7-4DBE-80FC-0EE0DD66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87959"/>
            <a:ext cx="3007649" cy="987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432358-8FF5-4A5A-A640-B8C5E1C18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743" y="784085"/>
            <a:ext cx="6536452" cy="490233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850" y="444500"/>
            <a:ext cx="8724900" cy="6299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61D6DA-DDD4-4E40-9580-38F245A1993F}"/>
              </a:ext>
            </a:extLst>
          </p:cNvPr>
          <p:cNvSpPr/>
          <p:nvPr/>
        </p:nvSpPr>
        <p:spPr>
          <a:xfrm>
            <a:off x="698500" y="663553"/>
            <a:ext cx="8839200" cy="4260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CD165-CC53-4A85-92EA-CC6BE9BD6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01" y="134915"/>
            <a:ext cx="3433175" cy="1057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AF1097-FC51-412F-8FDF-19C6009F5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099" y="633933"/>
            <a:ext cx="5681163" cy="426087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700" y="665891"/>
            <a:ext cx="8940800" cy="6483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E8B9F4-B509-4A67-AC1C-E1850A5E5C97}"/>
              </a:ext>
            </a:extLst>
          </p:cNvPr>
          <p:cNvSpPr/>
          <p:nvPr/>
        </p:nvSpPr>
        <p:spPr>
          <a:xfrm>
            <a:off x="546100" y="666750"/>
            <a:ext cx="9245600" cy="4486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0404A-3516-4B12-BCBF-B73663711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372508"/>
            <a:ext cx="3114885" cy="990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65CEC-E557-40A8-9B20-73B2F5DA7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933252"/>
            <a:ext cx="9758123" cy="46496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200" y="1216796"/>
            <a:ext cx="8509000" cy="5905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066B48-C388-4A27-8AEE-E6C143110CA4}"/>
              </a:ext>
            </a:extLst>
          </p:cNvPr>
          <p:cNvSpPr/>
          <p:nvPr/>
        </p:nvSpPr>
        <p:spPr>
          <a:xfrm>
            <a:off x="3594100" y="889000"/>
            <a:ext cx="6172200" cy="487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B9C31B-8ECE-4392-A3AB-C49A5B9DD8DD}"/>
              </a:ext>
            </a:extLst>
          </p:cNvPr>
          <p:cNvSpPr/>
          <p:nvPr/>
        </p:nvSpPr>
        <p:spPr>
          <a:xfrm>
            <a:off x="850900" y="1114425"/>
            <a:ext cx="3124200" cy="190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4B3586-D126-4ABA-AB41-2957399B9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27" y="375400"/>
            <a:ext cx="3097318" cy="13256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A732A7-3264-43AA-9206-5B643797B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999" y="1495424"/>
            <a:ext cx="5990167" cy="44926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300" y="1130394"/>
            <a:ext cx="8534400" cy="61404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264EB9-DE52-4FB8-83CE-D08AB05B745E}"/>
              </a:ext>
            </a:extLst>
          </p:cNvPr>
          <p:cNvSpPr/>
          <p:nvPr/>
        </p:nvSpPr>
        <p:spPr>
          <a:xfrm>
            <a:off x="774700" y="885824"/>
            <a:ext cx="8991600" cy="4937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32ED6-6B0B-4EB8-A12D-9D6589AA0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28" y="601683"/>
            <a:ext cx="2524477" cy="1057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6F1643-9829-4EBB-9248-FDF64357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" y="1258545"/>
            <a:ext cx="10693400" cy="52130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3103" y="401365"/>
            <a:ext cx="2423795" cy="66738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600" spc="-5" dirty="0">
                <a:latin typeface="Arial MT"/>
                <a:cs typeface="Arial MT"/>
              </a:rPr>
              <a:t>Si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tomamos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cada</a:t>
            </a:r>
            <a:endParaRPr sz="160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  <a:spcBef>
                <a:spcPts val="605"/>
              </a:spcBef>
            </a:pPr>
            <a:r>
              <a:rPr sz="160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00551" y="478027"/>
            <a:ext cx="60344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segundos, </a:t>
            </a:r>
            <a:r>
              <a:rPr sz="1600" spc="-10" dirty="0">
                <a:latin typeface="Arial MT"/>
                <a:cs typeface="Arial MT"/>
              </a:rPr>
              <a:t>primero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tendremos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encontrar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fundamental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9637" y="527124"/>
            <a:ext cx="233310" cy="2334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4317" y="830580"/>
            <a:ext cx="196000" cy="20046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0723" y="1126790"/>
            <a:ext cx="8456295" cy="66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Para sistemas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invariantes 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tiempo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funfamental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puede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encontrar</a:t>
            </a:r>
            <a:r>
              <a:rPr sz="1600" dirty="0">
                <a:latin typeface="Arial MT"/>
                <a:cs typeface="Arial MT"/>
              </a:rPr>
              <a:t> 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partir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dinámica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sistema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según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62890" y="2269033"/>
            <a:ext cx="2173959" cy="29958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8689" y="3324950"/>
            <a:ext cx="166624" cy="16659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9159" y="3657241"/>
            <a:ext cx="432448" cy="23344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4117" y="4056406"/>
            <a:ext cx="200464" cy="1997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54741" y="2816605"/>
            <a:ext cx="3990340" cy="1474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donde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 MT"/>
              <a:cs typeface="Arial MT"/>
            </a:endParaRPr>
          </a:p>
          <a:p>
            <a:pPr marL="264160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 identidad</a:t>
            </a:r>
            <a:endParaRPr sz="1600">
              <a:latin typeface="Arial MT"/>
              <a:cs typeface="Arial MT"/>
            </a:endParaRPr>
          </a:p>
          <a:p>
            <a:pPr marL="487045" marR="5080" indent="19685">
              <a:lnSpc>
                <a:spcPct val="153100"/>
              </a:lnSpc>
              <a:spcBef>
                <a:spcPts val="65"/>
              </a:spcBef>
            </a:pP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transformada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inversa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Laplace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dinámica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sistema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2359" y="4980695"/>
            <a:ext cx="83134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Otra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forma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encontrar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fundamental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 calculando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desarrollo 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serie de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35" dirty="0">
                <a:latin typeface="Arial MT"/>
                <a:cs typeface="Arial MT"/>
              </a:rPr>
              <a:t>Taylor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48229" y="5623064"/>
            <a:ext cx="4256811" cy="5324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750" y="565150"/>
            <a:ext cx="8496300" cy="6191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2A4B88-6887-4832-B2F3-5A2C18953ADA}"/>
                  </a:ext>
                </a:extLst>
              </p:cNvPr>
              <p:cNvSpPr txBox="1"/>
              <p:nvPr/>
            </p:nvSpPr>
            <p:spPr>
              <a:xfrm>
                <a:off x="1536700" y="4391025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2A4B88-6887-4832-B2F3-5A2C18953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700" y="4391025"/>
                <a:ext cx="540212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B91F29-53FC-4800-90A7-4B48AEACF80E}"/>
                  </a:ext>
                </a:extLst>
              </p:cNvPr>
              <p:cNvSpPr txBox="1"/>
              <p:nvPr/>
            </p:nvSpPr>
            <p:spPr>
              <a:xfrm>
                <a:off x="8699500" y="4383779"/>
                <a:ext cx="613053" cy="4691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B91F29-53FC-4800-90A7-4B48AEACF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00" y="4383779"/>
                <a:ext cx="613053" cy="4691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9C9C9A-25BE-43AA-BA88-586782C0E2C3}"/>
                  </a:ext>
                </a:extLst>
              </p:cNvPr>
              <p:cNvSpPr txBox="1"/>
              <p:nvPr/>
            </p:nvSpPr>
            <p:spPr>
              <a:xfrm>
                <a:off x="3441700" y="6219825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9C9C9A-25BE-43AA-BA88-586782C0E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700" y="6219825"/>
                <a:ext cx="540212" cy="461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8835F1-C65D-4876-ACA9-44F0E5BBFE7C}"/>
                  </a:ext>
                </a:extLst>
              </p:cNvPr>
              <p:cNvSpPr txBox="1"/>
              <p:nvPr/>
            </p:nvSpPr>
            <p:spPr>
              <a:xfrm>
                <a:off x="4508500" y="6221730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8835F1-C65D-4876-ACA9-44F0E5BBF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00" y="6221730"/>
                <a:ext cx="540212" cy="4619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7A5B7F-A1ED-4103-85E4-7C60EA0A3FE0}"/>
                  </a:ext>
                </a:extLst>
              </p:cNvPr>
              <p:cNvSpPr txBox="1"/>
              <p:nvPr/>
            </p:nvSpPr>
            <p:spPr>
              <a:xfrm>
                <a:off x="5572760" y="6243044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7A5B7F-A1ED-4103-85E4-7C60EA0A3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760" y="6243044"/>
                <a:ext cx="540212" cy="4619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F94218-7D11-41A2-9CDB-339A5B16BF36}"/>
                  </a:ext>
                </a:extLst>
              </p:cNvPr>
              <p:cNvSpPr txBox="1"/>
              <p:nvPr/>
            </p:nvSpPr>
            <p:spPr>
              <a:xfrm>
                <a:off x="6870700" y="6243044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F94218-7D11-41A2-9CDB-339A5B16B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700" y="6243044"/>
                <a:ext cx="540212" cy="4619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25B3C5-60E1-4B29-B950-47FAD33DA9F2}"/>
                  </a:ext>
                </a:extLst>
              </p:cNvPr>
              <p:cNvSpPr txBox="1"/>
              <p:nvPr/>
            </p:nvSpPr>
            <p:spPr>
              <a:xfrm>
                <a:off x="5727700" y="4383779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25B3C5-60E1-4B29-B950-47FAD33DA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700" y="4383779"/>
                <a:ext cx="540212" cy="4619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250" y="514350"/>
            <a:ext cx="6927850" cy="227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30969C-3468-4E9E-B363-36C04FDB2B0A}"/>
                  </a:ext>
                </a:extLst>
              </p:cNvPr>
              <p:cNvSpPr txBox="1"/>
              <p:nvPr/>
            </p:nvSpPr>
            <p:spPr>
              <a:xfrm>
                <a:off x="2451100" y="1495425"/>
                <a:ext cx="4792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30969C-3468-4E9E-B363-36C04FDB2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100" y="1495425"/>
                <a:ext cx="479297" cy="246221"/>
              </a:xfrm>
              <a:prstGeom prst="rect">
                <a:avLst/>
              </a:prstGeom>
              <a:blipFill>
                <a:blip r:embed="rId3"/>
                <a:stretch>
                  <a:fillRect l="-8861" r="-8861" b="-97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D1F02F-336D-45FA-871A-6E28A4BDAB83}"/>
                  </a:ext>
                </a:extLst>
              </p:cNvPr>
              <p:cNvSpPr txBox="1"/>
              <p:nvPr/>
            </p:nvSpPr>
            <p:spPr>
              <a:xfrm>
                <a:off x="4448175" y="2333625"/>
                <a:ext cx="3084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D1F02F-336D-45FA-871A-6E28A4BDA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175" y="2333625"/>
                <a:ext cx="308418" cy="276999"/>
              </a:xfrm>
              <a:prstGeom prst="rect">
                <a:avLst/>
              </a:prstGeom>
              <a:blipFill>
                <a:blip r:embed="rId4"/>
                <a:stretch>
                  <a:fillRect l="-10000" t="-4444" r="-8000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950" y="558800"/>
            <a:ext cx="6877050" cy="430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A2B601-3BE5-498C-894E-0A171B2E1B15}"/>
                  </a:ext>
                </a:extLst>
              </p:cNvPr>
              <p:cNvSpPr txBox="1"/>
              <p:nvPr/>
            </p:nvSpPr>
            <p:spPr>
              <a:xfrm>
                <a:off x="6565900" y="2711450"/>
                <a:ext cx="407676" cy="312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sz="1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A2B601-3BE5-498C-894E-0A171B2E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900" y="2711450"/>
                <a:ext cx="407676" cy="312843"/>
              </a:xfrm>
              <a:prstGeom prst="rect">
                <a:avLst/>
              </a:prstGeom>
              <a:blipFill>
                <a:blip r:embed="rId3"/>
                <a:stretch>
                  <a:fillRect l="-8955" t="-3922" r="-2985" b="-15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EAAE56-6EC9-4969-BCFC-B2648BB5480A}"/>
                  </a:ext>
                </a:extLst>
              </p:cNvPr>
              <p:cNvSpPr txBox="1"/>
              <p:nvPr/>
            </p:nvSpPr>
            <p:spPr>
              <a:xfrm>
                <a:off x="3898900" y="3550593"/>
                <a:ext cx="269304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9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s-ES" sz="9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GB" sz="9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EAAE56-6EC9-4969-BCFC-B2648BB54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900" y="3550593"/>
                <a:ext cx="269304" cy="138499"/>
              </a:xfrm>
              <a:prstGeom prst="rect">
                <a:avLst/>
              </a:prstGeom>
              <a:blipFill>
                <a:blip r:embed="rId4"/>
                <a:stretch>
                  <a:fillRect l="-11364" r="-11364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7CC5BC-ADE5-48DE-A8A9-F323194C9282}"/>
                  </a:ext>
                </a:extLst>
              </p:cNvPr>
              <p:cNvSpPr txBox="1"/>
              <p:nvPr/>
            </p:nvSpPr>
            <p:spPr>
              <a:xfrm>
                <a:off x="5965608" y="3689092"/>
                <a:ext cx="8041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𝑆𝐼𝐺𝑁𝑂𝐼𝑆</m:t>
                      </m:r>
                      <m:sSup>
                        <m:sSup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7CC5BC-ADE5-48DE-A8A9-F323194C9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608" y="3689092"/>
                <a:ext cx="804130" cy="184666"/>
              </a:xfrm>
              <a:prstGeom prst="rect">
                <a:avLst/>
              </a:prstGeom>
              <a:blipFill>
                <a:blip r:embed="rId5"/>
                <a:stretch>
                  <a:fillRect l="-4545" r="-758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7181" y="743966"/>
            <a:ext cx="843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f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r </a:t>
            </a:r>
            <a:r>
              <a:rPr sz="1200" spc="-5" dirty="0">
                <a:latin typeface="Calibri"/>
                <a:cs typeface="Calibri"/>
              </a:rPr>
              <a:t>T=0:TS:30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2900" y="2125866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K=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64591" y="2207005"/>
            <a:ext cx="66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2900" y="2755646"/>
            <a:ext cx="562610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GB"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XNOISE=  </a:t>
            </a:r>
            <a:r>
              <a:rPr sz="1200" dirty="0">
                <a:latin typeface="Calibri"/>
                <a:cs typeface="Calibri"/>
              </a:rPr>
              <a:t>X=</a:t>
            </a:r>
          </a:p>
          <a:p>
            <a:pPr marL="12700" marR="5016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XD=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XS=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RES= </a:t>
            </a:r>
            <a:r>
              <a:rPr sz="1200" dirty="0">
                <a:latin typeface="Calibri"/>
                <a:cs typeface="Calibri"/>
              </a:rPr>
              <a:t> XH=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XDH=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SP11=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SP22= </a:t>
            </a:r>
            <a:r>
              <a:rPr sz="1200" dirty="0">
                <a:latin typeface="Calibri"/>
                <a:cs typeface="Calibri"/>
              </a:rPr>
              <a:t> XHERR=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15367" y="2755646"/>
            <a:ext cx="66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04443" y="2938526"/>
            <a:ext cx="66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89737" y="3121405"/>
            <a:ext cx="66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93319" y="3304285"/>
            <a:ext cx="66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82067" y="3487165"/>
            <a:ext cx="66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47065" y="3670046"/>
            <a:ext cx="66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97179" y="4035805"/>
            <a:ext cx="66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33299" y="4584445"/>
            <a:ext cx="66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12900" y="4767326"/>
            <a:ext cx="610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XDHERR=  </a:t>
            </a:r>
            <a:r>
              <a:rPr sz="1200" spc="-5" dirty="0">
                <a:latin typeface="Calibri"/>
                <a:cs typeface="Calibri"/>
              </a:rPr>
              <a:t>SP11P=‐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SP22P=‐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49301" y="4950205"/>
            <a:ext cx="66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07399" y="436637"/>
            <a:ext cx="9525" cy="284480"/>
          </a:xfrm>
          <a:custGeom>
            <a:avLst/>
            <a:gdLst/>
            <a:ahLst/>
            <a:cxnLst/>
            <a:rect l="l" t="t" r="r" b="b"/>
            <a:pathLst>
              <a:path w="9525" h="284480">
                <a:moveTo>
                  <a:pt x="9144" y="266700"/>
                </a:moveTo>
                <a:lnTo>
                  <a:pt x="0" y="266700"/>
                </a:lnTo>
                <a:lnTo>
                  <a:pt x="0" y="284226"/>
                </a:lnTo>
                <a:lnTo>
                  <a:pt x="9144" y="284226"/>
                </a:lnTo>
                <a:lnTo>
                  <a:pt x="9144" y="266700"/>
                </a:lnTo>
                <a:close/>
              </a:path>
              <a:path w="9525" h="284480">
                <a:moveTo>
                  <a:pt x="9144" y="199644"/>
                </a:moveTo>
                <a:lnTo>
                  <a:pt x="0" y="199644"/>
                </a:lnTo>
                <a:lnTo>
                  <a:pt x="0" y="237744"/>
                </a:lnTo>
                <a:lnTo>
                  <a:pt x="9144" y="237744"/>
                </a:lnTo>
                <a:lnTo>
                  <a:pt x="9144" y="199644"/>
                </a:lnTo>
                <a:close/>
              </a:path>
              <a:path w="9525" h="284480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284480">
                <a:moveTo>
                  <a:pt x="9144" y="66294"/>
                </a:moveTo>
                <a:lnTo>
                  <a:pt x="0" y="66294"/>
                </a:lnTo>
                <a:lnTo>
                  <a:pt x="0" y="104394"/>
                </a:lnTo>
                <a:lnTo>
                  <a:pt x="9144" y="104394"/>
                </a:lnTo>
                <a:lnTo>
                  <a:pt x="9144" y="66294"/>
                </a:lnTo>
                <a:close/>
              </a:path>
              <a:path w="9525" h="284480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51467" y="5721870"/>
            <a:ext cx="10160" cy="285115"/>
          </a:xfrm>
          <a:custGeom>
            <a:avLst/>
            <a:gdLst/>
            <a:ahLst/>
            <a:cxnLst/>
            <a:rect l="l" t="t" r="r" b="b"/>
            <a:pathLst>
              <a:path w="10160" h="285114">
                <a:moveTo>
                  <a:pt x="9906" y="266700"/>
                </a:moveTo>
                <a:lnTo>
                  <a:pt x="0" y="266700"/>
                </a:lnTo>
                <a:lnTo>
                  <a:pt x="0" y="284988"/>
                </a:lnTo>
                <a:lnTo>
                  <a:pt x="9906" y="284988"/>
                </a:lnTo>
                <a:lnTo>
                  <a:pt x="9906" y="266700"/>
                </a:lnTo>
                <a:close/>
              </a:path>
              <a:path w="10160" h="285114">
                <a:moveTo>
                  <a:pt x="9906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906" y="238506"/>
                </a:lnTo>
                <a:lnTo>
                  <a:pt x="9906" y="200406"/>
                </a:lnTo>
                <a:close/>
              </a:path>
              <a:path w="10160" h="285114">
                <a:moveTo>
                  <a:pt x="9906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906" y="171450"/>
                </a:lnTo>
                <a:lnTo>
                  <a:pt x="9906" y="133350"/>
                </a:lnTo>
                <a:close/>
              </a:path>
              <a:path w="10160" h="285114">
                <a:moveTo>
                  <a:pt x="9906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906" y="105156"/>
                </a:lnTo>
                <a:lnTo>
                  <a:pt x="9906" y="67056"/>
                </a:lnTo>
                <a:close/>
              </a:path>
              <a:path w="10160" h="285114">
                <a:moveTo>
                  <a:pt x="9906" y="0"/>
                </a:moveTo>
                <a:lnTo>
                  <a:pt x="0" y="0"/>
                </a:lnTo>
                <a:lnTo>
                  <a:pt x="0" y="38100"/>
                </a:lnTo>
                <a:lnTo>
                  <a:pt x="9906" y="38100"/>
                </a:lnTo>
                <a:lnTo>
                  <a:pt x="99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1737" y="720851"/>
            <a:ext cx="346710" cy="272415"/>
          </a:xfrm>
          <a:custGeom>
            <a:avLst/>
            <a:gdLst/>
            <a:ahLst/>
            <a:cxnLst/>
            <a:rect l="l" t="t" r="r" b="b"/>
            <a:pathLst>
              <a:path w="346709" h="272415">
                <a:moveTo>
                  <a:pt x="346710" y="136397"/>
                </a:moveTo>
                <a:lnTo>
                  <a:pt x="210311" y="0"/>
                </a:lnTo>
                <a:lnTo>
                  <a:pt x="210311" y="68579"/>
                </a:lnTo>
                <a:lnTo>
                  <a:pt x="0" y="68579"/>
                </a:lnTo>
                <a:lnTo>
                  <a:pt x="0" y="204215"/>
                </a:lnTo>
                <a:lnTo>
                  <a:pt x="210311" y="204215"/>
                </a:lnTo>
                <a:lnTo>
                  <a:pt x="210311" y="272033"/>
                </a:lnTo>
                <a:lnTo>
                  <a:pt x="346710" y="13639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11637" y="883919"/>
            <a:ext cx="243840" cy="2028825"/>
          </a:xfrm>
          <a:custGeom>
            <a:avLst/>
            <a:gdLst/>
            <a:ahLst/>
            <a:cxnLst/>
            <a:rect l="l" t="t" r="r" b="b"/>
            <a:pathLst>
              <a:path w="243839" h="2028825">
                <a:moveTo>
                  <a:pt x="239268" y="1009650"/>
                </a:moveTo>
                <a:lnTo>
                  <a:pt x="227076" y="1008888"/>
                </a:lnTo>
                <a:lnTo>
                  <a:pt x="203198" y="1008226"/>
                </a:lnTo>
                <a:lnTo>
                  <a:pt x="175026" y="1006268"/>
                </a:lnTo>
                <a:lnTo>
                  <a:pt x="147482" y="1002004"/>
                </a:lnTo>
                <a:lnTo>
                  <a:pt x="124968" y="994410"/>
                </a:lnTo>
                <a:lnTo>
                  <a:pt x="124206" y="993647"/>
                </a:lnTo>
                <a:lnTo>
                  <a:pt x="124205" y="21335"/>
                </a:lnTo>
                <a:lnTo>
                  <a:pt x="123444" y="20573"/>
                </a:lnTo>
                <a:lnTo>
                  <a:pt x="123444" y="19811"/>
                </a:lnTo>
                <a:lnTo>
                  <a:pt x="119634" y="16001"/>
                </a:lnTo>
                <a:lnTo>
                  <a:pt x="65222" y="2852"/>
                </a:lnTo>
                <a:lnTo>
                  <a:pt x="12192" y="0"/>
                </a:lnTo>
                <a:lnTo>
                  <a:pt x="0" y="0"/>
                </a:lnTo>
                <a:lnTo>
                  <a:pt x="0" y="9144"/>
                </a:lnTo>
                <a:lnTo>
                  <a:pt x="12192" y="9143"/>
                </a:lnTo>
                <a:lnTo>
                  <a:pt x="35399" y="10151"/>
                </a:lnTo>
                <a:lnTo>
                  <a:pt x="63060" y="12030"/>
                </a:lnTo>
                <a:lnTo>
                  <a:pt x="90242" y="15894"/>
                </a:lnTo>
                <a:lnTo>
                  <a:pt x="112014" y="22859"/>
                </a:lnTo>
                <a:lnTo>
                  <a:pt x="114300" y="24002"/>
                </a:lnTo>
                <a:lnTo>
                  <a:pt x="114300" y="23621"/>
                </a:lnTo>
                <a:lnTo>
                  <a:pt x="115062" y="24383"/>
                </a:lnTo>
                <a:lnTo>
                  <a:pt x="115062" y="996696"/>
                </a:lnTo>
                <a:lnTo>
                  <a:pt x="115824" y="997458"/>
                </a:lnTo>
                <a:lnTo>
                  <a:pt x="115824" y="998219"/>
                </a:lnTo>
                <a:lnTo>
                  <a:pt x="116586" y="998982"/>
                </a:lnTo>
                <a:lnTo>
                  <a:pt x="117348" y="1000506"/>
                </a:lnTo>
                <a:lnTo>
                  <a:pt x="118110" y="1000506"/>
                </a:lnTo>
                <a:lnTo>
                  <a:pt x="118872" y="1002030"/>
                </a:lnTo>
                <a:lnTo>
                  <a:pt x="119634" y="1002030"/>
                </a:lnTo>
                <a:lnTo>
                  <a:pt x="141297" y="1010400"/>
                </a:lnTo>
                <a:lnTo>
                  <a:pt x="163362" y="1014078"/>
                </a:lnTo>
                <a:lnTo>
                  <a:pt x="175159" y="1012478"/>
                </a:lnTo>
                <a:lnTo>
                  <a:pt x="188475" y="1011383"/>
                </a:lnTo>
                <a:lnTo>
                  <a:pt x="203198" y="1010469"/>
                </a:lnTo>
                <a:lnTo>
                  <a:pt x="214884" y="1009650"/>
                </a:lnTo>
                <a:lnTo>
                  <a:pt x="239268" y="1009650"/>
                </a:lnTo>
                <a:close/>
              </a:path>
              <a:path w="243839" h="2028825">
                <a:moveTo>
                  <a:pt x="227076" y="1018794"/>
                </a:moveTo>
                <a:lnTo>
                  <a:pt x="203198" y="1018053"/>
                </a:lnTo>
                <a:lnTo>
                  <a:pt x="171878" y="1015498"/>
                </a:lnTo>
                <a:lnTo>
                  <a:pt x="163362" y="1014078"/>
                </a:lnTo>
                <a:lnTo>
                  <a:pt x="162306" y="1014222"/>
                </a:lnTo>
                <a:lnTo>
                  <a:pt x="153924" y="1014984"/>
                </a:lnTo>
                <a:lnTo>
                  <a:pt x="146304" y="1016508"/>
                </a:lnTo>
                <a:lnTo>
                  <a:pt x="138179" y="1018096"/>
                </a:lnTo>
                <a:lnTo>
                  <a:pt x="132187" y="1019732"/>
                </a:lnTo>
                <a:lnTo>
                  <a:pt x="126587" y="1022231"/>
                </a:lnTo>
                <a:lnTo>
                  <a:pt x="119634" y="1026413"/>
                </a:lnTo>
                <a:lnTo>
                  <a:pt x="118872" y="1026413"/>
                </a:lnTo>
                <a:lnTo>
                  <a:pt x="117348" y="1027938"/>
                </a:lnTo>
                <a:lnTo>
                  <a:pt x="116586" y="1029462"/>
                </a:lnTo>
                <a:lnTo>
                  <a:pt x="115824" y="1029462"/>
                </a:lnTo>
                <a:lnTo>
                  <a:pt x="115824" y="1030986"/>
                </a:lnTo>
                <a:lnTo>
                  <a:pt x="115062" y="1031747"/>
                </a:lnTo>
                <a:lnTo>
                  <a:pt x="115062" y="2004060"/>
                </a:lnTo>
                <a:lnTo>
                  <a:pt x="62736" y="2016256"/>
                </a:lnTo>
                <a:lnTo>
                  <a:pt x="12192" y="2019300"/>
                </a:lnTo>
                <a:lnTo>
                  <a:pt x="0" y="2019300"/>
                </a:lnTo>
                <a:lnTo>
                  <a:pt x="0" y="2028444"/>
                </a:lnTo>
                <a:lnTo>
                  <a:pt x="12192" y="2028444"/>
                </a:lnTo>
                <a:lnTo>
                  <a:pt x="37231" y="2027605"/>
                </a:lnTo>
                <a:lnTo>
                  <a:pt x="65308" y="2025500"/>
                </a:lnTo>
                <a:lnTo>
                  <a:pt x="93086" y="2021235"/>
                </a:lnTo>
                <a:lnTo>
                  <a:pt x="116586" y="2013966"/>
                </a:lnTo>
                <a:lnTo>
                  <a:pt x="119634" y="2011680"/>
                </a:lnTo>
                <a:lnTo>
                  <a:pt x="120396" y="2011680"/>
                </a:lnTo>
                <a:lnTo>
                  <a:pt x="121158" y="2010156"/>
                </a:lnTo>
                <a:lnTo>
                  <a:pt x="121920" y="2010156"/>
                </a:lnTo>
                <a:lnTo>
                  <a:pt x="122682" y="2008632"/>
                </a:lnTo>
                <a:lnTo>
                  <a:pt x="123444" y="2008632"/>
                </a:lnTo>
                <a:lnTo>
                  <a:pt x="123444" y="2007870"/>
                </a:lnTo>
                <a:lnTo>
                  <a:pt x="124206" y="2007108"/>
                </a:lnTo>
                <a:lnTo>
                  <a:pt x="124206" y="1034796"/>
                </a:lnTo>
                <a:lnTo>
                  <a:pt x="124968" y="1033272"/>
                </a:lnTo>
                <a:lnTo>
                  <a:pt x="124968" y="1034034"/>
                </a:lnTo>
                <a:lnTo>
                  <a:pt x="127254" y="1032510"/>
                </a:lnTo>
                <a:lnTo>
                  <a:pt x="150621" y="1025750"/>
                </a:lnTo>
                <a:lnTo>
                  <a:pt x="176503" y="1021846"/>
                </a:lnTo>
                <a:lnTo>
                  <a:pt x="201852" y="1019911"/>
                </a:lnTo>
                <a:lnTo>
                  <a:pt x="203198" y="1019825"/>
                </a:lnTo>
                <a:lnTo>
                  <a:pt x="227076" y="1018794"/>
                </a:lnTo>
                <a:close/>
              </a:path>
              <a:path w="243839" h="2028825">
                <a:moveTo>
                  <a:pt x="115062" y="24383"/>
                </a:moveTo>
                <a:lnTo>
                  <a:pt x="114300" y="23621"/>
                </a:lnTo>
                <a:lnTo>
                  <a:pt x="114554" y="24129"/>
                </a:lnTo>
                <a:lnTo>
                  <a:pt x="115062" y="24383"/>
                </a:lnTo>
                <a:close/>
              </a:path>
              <a:path w="243839" h="2028825">
                <a:moveTo>
                  <a:pt x="114554" y="24129"/>
                </a:moveTo>
                <a:lnTo>
                  <a:pt x="114300" y="23621"/>
                </a:lnTo>
                <a:lnTo>
                  <a:pt x="114300" y="24002"/>
                </a:lnTo>
                <a:lnTo>
                  <a:pt x="114554" y="24129"/>
                </a:lnTo>
                <a:close/>
              </a:path>
              <a:path w="243839" h="2028825">
                <a:moveTo>
                  <a:pt x="115062" y="2004060"/>
                </a:moveTo>
                <a:lnTo>
                  <a:pt x="115062" y="2003298"/>
                </a:lnTo>
                <a:lnTo>
                  <a:pt x="114300" y="2004060"/>
                </a:lnTo>
                <a:lnTo>
                  <a:pt x="115062" y="2004060"/>
                </a:lnTo>
                <a:close/>
              </a:path>
              <a:path w="243839" h="2028825">
                <a:moveTo>
                  <a:pt x="115062" y="25145"/>
                </a:moveTo>
                <a:lnTo>
                  <a:pt x="115062" y="24383"/>
                </a:lnTo>
                <a:lnTo>
                  <a:pt x="114554" y="24129"/>
                </a:lnTo>
                <a:lnTo>
                  <a:pt x="115062" y="25145"/>
                </a:lnTo>
                <a:close/>
              </a:path>
              <a:path w="243839" h="2028825">
                <a:moveTo>
                  <a:pt x="124968" y="994410"/>
                </a:moveTo>
                <a:lnTo>
                  <a:pt x="124206" y="992886"/>
                </a:lnTo>
                <a:lnTo>
                  <a:pt x="124206" y="993647"/>
                </a:lnTo>
                <a:lnTo>
                  <a:pt x="124968" y="994410"/>
                </a:lnTo>
                <a:close/>
              </a:path>
              <a:path w="243839" h="2028825">
                <a:moveTo>
                  <a:pt x="243840" y="1016508"/>
                </a:moveTo>
                <a:lnTo>
                  <a:pt x="243840" y="1011174"/>
                </a:lnTo>
                <a:lnTo>
                  <a:pt x="241554" y="1009650"/>
                </a:lnTo>
                <a:lnTo>
                  <a:pt x="214884" y="1009650"/>
                </a:lnTo>
                <a:lnTo>
                  <a:pt x="201852" y="1010564"/>
                </a:lnTo>
                <a:lnTo>
                  <a:pt x="188475" y="1011383"/>
                </a:lnTo>
                <a:lnTo>
                  <a:pt x="175026" y="1012496"/>
                </a:lnTo>
                <a:lnTo>
                  <a:pt x="163362" y="1014078"/>
                </a:lnTo>
                <a:lnTo>
                  <a:pt x="171878" y="1015498"/>
                </a:lnTo>
                <a:lnTo>
                  <a:pt x="203198" y="1018053"/>
                </a:lnTo>
                <a:lnTo>
                  <a:pt x="227076" y="1018794"/>
                </a:lnTo>
                <a:lnTo>
                  <a:pt x="241554" y="1018794"/>
                </a:lnTo>
                <a:lnTo>
                  <a:pt x="243840" y="1016508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435735" y="1777237"/>
            <a:ext cx="30676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marR="5080" indent="-63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ecuaciones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Riccati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para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cálculo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5" dirty="0">
                <a:latin typeface="Calibri"/>
                <a:cs typeface="Calibri"/>
              </a:rPr>
              <a:t> la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ganancia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Kalman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y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matriz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5" dirty="0">
                <a:latin typeface="Calibri"/>
                <a:cs typeface="Calibri"/>
              </a:rPr>
              <a:t> covarianza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del</a:t>
            </a:r>
            <a:r>
              <a:rPr sz="1000" spc="-5" dirty="0">
                <a:latin typeface="Calibri"/>
                <a:cs typeface="Calibri"/>
              </a:rPr>
              <a:t> error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 </a:t>
            </a:r>
            <a:r>
              <a:rPr sz="1000" spc="-5" dirty="0">
                <a:latin typeface="Calibri"/>
                <a:cs typeface="Calibri"/>
              </a:rPr>
              <a:t>estimación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32973" y="3029711"/>
            <a:ext cx="1008380" cy="76200"/>
          </a:xfrm>
          <a:custGeom>
            <a:avLst/>
            <a:gdLst/>
            <a:ahLst/>
            <a:cxnLst/>
            <a:rect l="l" t="t" r="r" b="b"/>
            <a:pathLst>
              <a:path w="1008379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3528"/>
                </a:lnTo>
                <a:lnTo>
                  <a:pt x="76200" y="33528"/>
                </a:lnTo>
                <a:close/>
              </a:path>
              <a:path w="1008379" h="76200">
                <a:moveTo>
                  <a:pt x="1008126" y="42672"/>
                </a:moveTo>
                <a:lnTo>
                  <a:pt x="1008126" y="33528"/>
                </a:lnTo>
                <a:lnTo>
                  <a:pt x="63245" y="33528"/>
                </a:lnTo>
                <a:lnTo>
                  <a:pt x="63245" y="42672"/>
                </a:lnTo>
                <a:lnTo>
                  <a:pt x="1008126" y="42672"/>
                </a:lnTo>
                <a:close/>
              </a:path>
              <a:path w="1008379" h="76200">
                <a:moveTo>
                  <a:pt x="76200" y="76200"/>
                </a:moveTo>
                <a:lnTo>
                  <a:pt x="76200" y="42672"/>
                </a:lnTo>
                <a:lnTo>
                  <a:pt x="63245" y="42672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09927" y="2956051"/>
            <a:ext cx="91630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muestra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ruido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87737" y="3175266"/>
            <a:ext cx="1008380" cy="458470"/>
          </a:xfrm>
          <a:custGeom>
            <a:avLst/>
            <a:gdLst/>
            <a:ahLst/>
            <a:cxnLst/>
            <a:rect l="l" t="t" r="r" b="b"/>
            <a:pathLst>
              <a:path w="1008379" h="458470">
                <a:moveTo>
                  <a:pt x="494538" y="324612"/>
                </a:moveTo>
                <a:lnTo>
                  <a:pt x="454152" y="330657"/>
                </a:lnTo>
                <a:lnTo>
                  <a:pt x="441960" y="330708"/>
                </a:lnTo>
                <a:lnTo>
                  <a:pt x="441960" y="340614"/>
                </a:lnTo>
                <a:lnTo>
                  <a:pt x="454152" y="339852"/>
                </a:lnTo>
                <a:lnTo>
                  <a:pt x="464413" y="339623"/>
                </a:lnTo>
                <a:lnTo>
                  <a:pt x="475551" y="338594"/>
                </a:lnTo>
                <a:lnTo>
                  <a:pt x="486651" y="336854"/>
                </a:lnTo>
                <a:lnTo>
                  <a:pt x="494538" y="335038"/>
                </a:lnTo>
                <a:lnTo>
                  <a:pt x="494538" y="326136"/>
                </a:lnTo>
                <a:lnTo>
                  <a:pt x="494538" y="324612"/>
                </a:lnTo>
                <a:close/>
              </a:path>
              <a:path w="1008379" h="458470">
                <a:moveTo>
                  <a:pt x="561594" y="167640"/>
                </a:moveTo>
                <a:lnTo>
                  <a:pt x="559308" y="165354"/>
                </a:lnTo>
                <a:lnTo>
                  <a:pt x="545592" y="165354"/>
                </a:lnTo>
                <a:lnTo>
                  <a:pt x="535381" y="164668"/>
                </a:lnTo>
                <a:lnTo>
                  <a:pt x="533641" y="164541"/>
                </a:lnTo>
                <a:lnTo>
                  <a:pt x="533641" y="166204"/>
                </a:lnTo>
                <a:lnTo>
                  <a:pt x="523125" y="167220"/>
                </a:lnTo>
                <a:lnTo>
                  <a:pt x="523278" y="167195"/>
                </a:lnTo>
                <a:lnTo>
                  <a:pt x="533641" y="166204"/>
                </a:lnTo>
                <a:lnTo>
                  <a:pt x="533641" y="164541"/>
                </a:lnTo>
                <a:lnTo>
                  <a:pt x="525564" y="163944"/>
                </a:lnTo>
                <a:lnTo>
                  <a:pt x="514819" y="162509"/>
                </a:lnTo>
                <a:lnTo>
                  <a:pt x="505968" y="160020"/>
                </a:lnTo>
                <a:lnTo>
                  <a:pt x="504444" y="159512"/>
                </a:lnTo>
                <a:lnTo>
                  <a:pt x="504444" y="159258"/>
                </a:lnTo>
                <a:lnTo>
                  <a:pt x="504444" y="13716"/>
                </a:lnTo>
                <a:lnTo>
                  <a:pt x="503682" y="13716"/>
                </a:lnTo>
                <a:lnTo>
                  <a:pt x="503682" y="11430"/>
                </a:lnTo>
                <a:lnTo>
                  <a:pt x="502920" y="10668"/>
                </a:lnTo>
                <a:lnTo>
                  <a:pt x="502920" y="9906"/>
                </a:lnTo>
                <a:lnTo>
                  <a:pt x="501396" y="9144"/>
                </a:lnTo>
                <a:lnTo>
                  <a:pt x="501396" y="8382"/>
                </a:lnTo>
                <a:lnTo>
                  <a:pt x="500634" y="8382"/>
                </a:lnTo>
                <a:lnTo>
                  <a:pt x="499110" y="7620"/>
                </a:lnTo>
                <a:lnTo>
                  <a:pt x="498348" y="6858"/>
                </a:lnTo>
                <a:lnTo>
                  <a:pt x="496062" y="6096"/>
                </a:lnTo>
                <a:lnTo>
                  <a:pt x="454152" y="50"/>
                </a:lnTo>
                <a:lnTo>
                  <a:pt x="441960" y="0"/>
                </a:lnTo>
                <a:lnTo>
                  <a:pt x="441960" y="9906"/>
                </a:lnTo>
                <a:lnTo>
                  <a:pt x="454152" y="9956"/>
                </a:lnTo>
                <a:lnTo>
                  <a:pt x="464413" y="10629"/>
                </a:lnTo>
                <a:lnTo>
                  <a:pt x="473443" y="11176"/>
                </a:lnTo>
                <a:lnTo>
                  <a:pt x="483501" y="12496"/>
                </a:lnTo>
                <a:lnTo>
                  <a:pt x="493014" y="15240"/>
                </a:lnTo>
                <a:lnTo>
                  <a:pt x="494538" y="16002"/>
                </a:lnTo>
                <a:lnTo>
                  <a:pt x="494538" y="162306"/>
                </a:lnTo>
                <a:lnTo>
                  <a:pt x="495300" y="163068"/>
                </a:lnTo>
                <a:lnTo>
                  <a:pt x="495300" y="164592"/>
                </a:lnTo>
                <a:lnTo>
                  <a:pt x="496062" y="164592"/>
                </a:lnTo>
                <a:lnTo>
                  <a:pt x="496824" y="166116"/>
                </a:lnTo>
                <a:lnTo>
                  <a:pt x="497586" y="166116"/>
                </a:lnTo>
                <a:lnTo>
                  <a:pt x="497586" y="166878"/>
                </a:lnTo>
                <a:lnTo>
                  <a:pt x="499110" y="167640"/>
                </a:lnTo>
                <a:lnTo>
                  <a:pt x="499872" y="167640"/>
                </a:lnTo>
                <a:lnTo>
                  <a:pt x="502158" y="168402"/>
                </a:lnTo>
                <a:lnTo>
                  <a:pt x="504444" y="169189"/>
                </a:lnTo>
                <a:lnTo>
                  <a:pt x="507301" y="170192"/>
                </a:lnTo>
                <a:lnTo>
                  <a:pt x="502158" y="171450"/>
                </a:lnTo>
                <a:lnTo>
                  <a:pt x="499872" y="172212"/>
                </a:lnTo>
                <a:lnTo>
                  <a:pt x="499872" y="172974"/>
                </a:lnTo>
                <a:lnTo>
                  <a:pt x="499110" y="172974"/>
                </a:lnTo>
                <a:lnTo>
                  <a:pt x="497586" y="173736"/>
                </a:lnTo>
                <a:lnTo>
                  <a:pt x="497586" y="174498"/>
                </a:lnTo>
                <a:lnTo>
                  <a:pt x="496824" y="174498"/>
                </a:lnTo>
                <a:lnTo>
                  <a:pt x="495300" y="176022"/>
                </a:lnTo>
                <a:lnTo>
                  <a:pt x="495300" y="177546"/>
                </a:lnTo>
                <a:lnTo>
                  <a:pt x="494538" y="178308"/>
                </a:lnTo>
                <a:lnTo>
                  <a:pt x="494538" y="324231"/>
                </a:lnTo>
                <a:lnTo>
                  <a:pt x="493776" y="324612"/>
                </a:lnTo>
                <a:lnTo>
                  <a:pt x="494538" y="324612"/>
                </a:lnTo>
                <a:lnTo>
                  <a:pt x="495300" y="323850"/>
                </a:lnTo>
                <a:lnTo>
                  <a:pt x="495300" y="334860"/>
                </a:lnTo>
                <a:lnTo>
                  <a:pt x="496824" y="334518"/>
                </a:lnTo>
                <a:lnTo>
                  <a:pt x="498348" y="332994"/>
                </a:lnTo>
                <a:lnTo>
                  <a:pt x="499110" y="332994"/>
                </a:lnTo>
                <a:lnTo>
                  <a:pt x="500634" y="332232"/>
                </a:lnTo>
                <a:lnTo>
                  <a:pt x="502920" y="329946"/>
                </a:lnTo>
                <a:lnTo>
                  <a:pt x="503682" y="329184"/>
                </a:lnTo>
                <a:lnTo>
                  <a:pt x="503682" y="326898"/>
                </a:lnTo>
                <a:lnTo>
                  <a:pt x="504444" y="326136"/>
                </a:lnTo>
                <a:lnTo>
                  <a:pt x="504444" y="180975"/>
                </a:lnTo>
                <a:lnTo>
                  <a:pt x="544830" y="175298"/>
                </a:lnTo>
                <a:lnTo>
                  <a:pt x="556260" y="175260"/>
                </a:lnTo>
                <a:lnTo>
                  <a:pt x="559308" y="175260"/>
                </a:lnTo>
                <a:lnTo>
                  <a:pt x="561594" y="172974"/>
                </a:lnTo>
                <a:lnTo>
                  <a:pt x="561594" y="167640"/>
                </a:lnTo>
                <a:close/>
              </a:path>
              <a:path w="1008379" h="458470">
                <a:moveTo>
                  <a:pt x="1008126" y="415290"/>
                </a:moveTo>
                <a:lnTo>
                  <a:pt x="76200" y="415290"/>
                </a:lnTo>
                <a:lnTo>
                  <a:pt x="76200" y="381762"/>
                </a:lnTo>
                <a:lnTo>
                  <a:pt x="0" y="419862"/>
                </a:lnTo>
                <a:lnTo>
                  <a:pt x="63246" y="451485"/>
                </a:lnTo>
                <a:lnTo>
                  <a:pt x="76200" y="457962"/>
                </a:lnTo>
                <a:lnTo>
                  <a:pt x="76200" y="425196"/>
                </a:lnTo>
                <a:lnTo>
                  <a:pt x="1008126" y="425196"/>
                </a:lnTo>
                <a:lnTo>
                  <a:pt x="1008126" y="41529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83215" y="3748278"/>
            <a:ext cx="1008380" cy="76200"/>
          </a:xfrm>
          <a:custGeom>
            <a:avLst/>
            <a:gdLst/>
            <a:ahLst/>
            <a:cxnLst/>
            <a:rect l="l" t="t" r="r" b="b"/>
            <a:pathLst>
              <a:path w="1008379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3528"/>
                </a:lnTo>
                <a:lnTo>
                  <a:pt x="76200" y="33528"/>
                </a:lnTo>
                <a:close/>
              </a:path>
              <a:path w="1008379" h="76200">
                <a:moveTo>
                  <a:pt x="1008126" y="43434"/>
                </a:moveTo>
                <a:lnTo>
                  <a:pt x="1008126" y="33528"/>
                </a:lnTo>
                <a:lnTo>
                  <a:pt x="63245" y="33528"/>
                </a:lnTo>
                <a:lnTo>
                  <a:pt x="63245" y="43434"/>
                </a:lnTo>
                <a:lnTo>
                  <a:pt x="1008126" y="43434"/>
                </a:lnTo>
                <a:close/>
              </a:path>
              <a:path w="1008379" h="76200">
                <a:moveTo>
                  <a:pt x="76200" y="76200"/>
                </a:moveTo>
                <a:lnTo>
                  <a:pt x="76200" y="43434"/>
                </a:lnTo>
                <a:lnTo>
                  <a:pt x="63245" y="43434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15853" y="3895344"/>
            <a:ext cx="151130" cy="340360"/>
          </a:xfrm>
          <a:custGeom>
            <a:avLst/>
            <a:gdLst/>
            <a:ahLst/>
            <a:cxnLst/>
            <a:rect l="l" t="t" r="r" b="b"/>
            <a:pathLst>
              <a:path w="151129" h="340360">
                <a:moveTo>
                  <a:pt x="78486" y="166906"/>
                </a:moveTo>
                <a:lnTo>
                  <a:pt x="78486" y="157734"/>
                </a:lnTo>
                <a:lnTo>
                  <a:pt x="76962" y="156210"/>
                </a:lnTo>
                <a:lnTo>
                  <a:pt x="76962" y="12953"/>
                </a:lnTo>
                <a:lnTo>
                  <a:pt x="74676" y="10667"/>
                </a:lnTo>
                <a:lnTo>
                  <a:pt x="72390" y="9143"/>
                </a:lnTo>
                <a:lnTo>
                  <a:pt x="71628" y="9143"/>
                </a:lnTo>
                <a:lnTo>
                  <a:pt x="69342" y="7619"/>
                </a:lnTo>
                <a:lnTo>
                  <a:pt x="56873" y="4436"/>
                </a:lnTo>
                <a:lnTo>
                  <a:pt x="42576" y="2343"/>
                </a:lnTo>
                <a:lnTo>
                  <a:pt x="28704" y="1036"/>
                </a:lnTo>
                <a:lnTo>
                  <a:pt x="15240" y="0"/>
                </a:lnTo>
                <a:lnTo>
                  <a:pt x="0" y="0"/>
                </a:lnTo>
                <a:lnTo>
                  <a:pt x="0" y="9144"/>
                </a:lnTo>
                <a:lnTo>
                  <a:pt x="14478" y="9905"/>
                </a:lnTo>
                <a:lnTo>
                  <a:pt x="25930" y="10306"/>
                </a:lnTo>
                <a:lnTo>
                  <a:pt x="40557" y="11420"/>
                </a:lnTo>
                <a:lnTo>
                  <a:pt x="54908" y="13492"/>
                </a:lnTo>
                <a:lnTo>
                  <a:pt x="65532" y="16763"/>
                </a:lnTo>
                <a:lnTo>
                  <a:pt x="67818" y="17525"/>
                </a:lnTo>
                <a:lnTo>
                  <a:pt x="67818" y="17779"/>
                </a:lnTo>
                <a:lnTo>
                  <a:pt x="68580" y="18033"/>
                </a:lnTo>
                <a:lnTo>
                  <a:pt x="68580" y="16763"/>
                </a:lnTo>
                <a:lnTo>
                  <a:pt x="68961" y="17906"/>
                </a:lnTo>
                <a:lnTo>
                  <a:pt x="69342" y="18287"/>
                </a:lnTo>
                <a:lnTo>
                  <a:pt x="69342" y="161544"/>
                </a:lnTo>
                <a:lnTo>
                  <a:pt x="72390" y="164592"/>
                </a:lnTo>
                <a:lnTo>
                  <a:pt x="73914" y="165354"/>
                </a:lnTo>
                <a:lnTo>
                  <a:pt x="78486" y="166906"/>
                </a:lnTo>
                <a:close/>
              </a:path>
              <a:path w="151129" h="340360">
                <a:moveTo>
                  <a:pt x="67818" y="322326"/>
                </a:moveTo>
                <a:lnTo>
                  <a:pt x="27321" y="329772"/>
                </a:lnTo>
                <a:lnTo>
                  <a:pt x="0" y="330708"/>
                </a:lnTo>
                <a:lnTo>
                  <a:pt x="0" y="339852"/>
                </a:lnTo>
                <a:lnTo>
                  <a:pt x="15240" y="339852"/>
                </a:lnTo>
                <a:lnTo>
                  <a:pt x="28704" y="339186"/>
                </a:lnTo>
                <a:lnTo>
                  <a:pt x="42710" y="338032"/>
                </a:lnTo>
                <a:lnTo>
                  <a:pt x="56505" y="335883"/>
                </a:lnTo>
                <a:lnTo>
                  <a:pt x="67056" y="332882"/>
                </a:lnTo>
                <a:lnTo>
                  <a:pt x="67056" y="323088"/>
                </a:lnTo>
                <a:lnTo>
                  <a:pt x="67818" y="322326"/>
                </a:lnTo>
                <a:close/>
              </a:path>
              <a:path w="151129" h="340360">
                <a:moveTo>
                  <a:pt x="67818" y="17779"/>
                </a:moveTo>
                <a:lnTo>
                  <a:pt x="67818" y="17525"/>
                </a:lnTo>
                <a:lnTo>
                  <a:pt x="67056" y="17525"/>
                </a:lnTo>
                <a:lnTo>
                  <a:pt x="67818" y="17779"/>
                </a:lnTo>
                <a:close/>
              </a:path>
              <a:path w="151129" h="340360">
                <a:moveTo>
                  <a:pt x="69342" y="321564"/>
                </a:moveTo>
                <a:lnTo>
                  <a:pt x="67056" y="323088"/>
                </a:lnTo>
                <a:lnTo>
                  <a:pt x="67056" y="332882"/>
                </a:lnTo>
                <a:lnTo>
                  <a:pt x="68580" y="332448"/>
                </a:lnTo>
                <a:lnTo>
                  <a:pt x="68580" y="322326"/>
                </a:lnTo>
                <a:lnTo>
                  <a:pt x="69342" y="321564"/>
                </a:lnTo>
                <a:close/>
              </a:path>
              <a:path w="151129" h="340360">
                <a:moveTo>
                  <a:pt x="68961" y="17906"/>
                </a:moveTo>
                <a:lnTo>
                  <a:pt x="68580" y="16763"/>
                </a:lnTo>
                <a:lnTo>
                  <a:pt x="68580" y="17525"/>
                </a:lnTo>
                <a:lnTo>
                  <a:pt x="68961" y="17906"/>
                </a:lnTo>
                <a:close/>
              </a:path>
              <a:path w="151129" h="340360">
                <a:moveTo>
                  <a:pt x="69056" y="18192"/>
                </a:moveTo>
                <a:lnTo>
                  <a:pt x="68961" y="17906"/>
                </a:lnTo>
                <a:lnTo>
                  <a:pt x="68580" y="17525"/>
                </a:lnTo>
                <a:lnTo>
                  <a:pt x="68884" y="18135"/>
                </a:lnTo>
                <a:lnTo>
                  <a:pt x="69056" y="18192"/>
                </a:lnTo>
                <a:close/>
              </a:path>
              <a:path w="151129" h="340360">
                <a:moveTo>
                  <a:pt x="68884" y="18135"/>
                </a:moveTo>
                <a:lnTo>
                  <a:pt x="68580" y="17525"/>
                </a:lnTo>
                <a:lnTo>
                  <a:pt x="68580" y="18033"/>
                </a:lnTo>
                <a:lnTo>
                  <a:pt x="68884" y="18135"/>
                </a:lnTo>
                <a:close/>
              </a:path>
              <a:path w="151129" h="340360">
                <a:moveTo>
                  <a:pt x="69342" y="160782"/>
                </a:moveTo>
                <a:lnTo>
                  <a:pt x="69342" y="19049"/>
                </a:lnTo>
                <a:lnTo>
                  <a:pt x="68884" y="18135"/>
                </a:lnTo>
                <a:lnTo>
                  <a:pt x="68580" y="18033"/>
                </a:lnTo>
                <a:lnTo>
                  <a:pt x="68580" y="159258"/>
                </a:lnTo>
                <a:lnTo>
                  <a:pt x="69342" y="160782"/>
                </a:lnTo>
                <a:close/>
              </a:path>
              <a:path w="151129" h="340360">
                <a:moveTo>
                  <a:pt x="69342" y="321564"/>
                </a:moveTo>
                <a:lnTo>
                  <a:pt x="69342" y="179832"/>
                </a:lnTo>
                <a:lnTo>
                  <a:pt x="68580" y="180594"/>
                </a:lnTo>
                <a:lnTo>
                  <a:pt x="68580" y="322072"/>
                </a:lnTo>
                <a:lnTo>
                  <a:pt x="69342" y="321564"/>
                </a:lnTo>
                <a:close/>
              </a:path>
              <a:path w="151129" h="340360">
                <a:moveTo>
                  <a:pt x="69342" y="321564"/>
                </a:moveTo>
                <a:lnTo>
                  <a:pt x="68580" y="322326"/>
                </a:lnTo>
                <a:lnTo>
                  <a:pt x="68580" y="323088"/>
                </a:lnTo>
                <a:lnTo>
                  <a:pt x="69342" y="321564"/>
                </a:lnTo>
                <a:close/>
              </a:path>
              <a:path w="151129" h="340360">
                <a:moveTo>
                  <a:pt x="146304" y="174498"/>
                </a:moveTo>
                <a:lnTo>
                  <a:pt x="131064" y="174498"/>
                </a:lnTo>
                <a:lnTo>
                  <a:pt x="116547" y="173694"/>
                </a:lnTo>
                <a:lnTo>
                  <a:pt x="101965" y="172497"/>
                </a:lnTo>
                <a:lnTo>
                  <a:pt x="88110" y="170096"/>
                </a:lnTo>
                <a:lnTo>
                  <a:pt x="86370" y="170370"/>
                </a:lnTo>
                <a:lnTo>
                  <a:pt x="74676" y="174498"/>
                </a:lnTo>
                <a:lnTo>
                  <a:pt x="72390" y="176022"/>
                </a:lnTo>
                <a:lnTo>
                  <a:pt x="71628" y="176022"/>
                </a:lnTo>
                <a:lnTo>
                  <a:pt x="69342" y="178308"/>
                </a:lnTo>
                <a:lnTo>
                  <a:pt x="69342" y="321564"/>
                </a:lnTo>
                <a:lnTo>
                  <a:pt x="68580" y="323088"/>
                </a:lnTo>
                <a:lnTo>
                  <a:pt x="68580" y="332448"/>
                </a:lnTo>
                <a:lnTo>
                  <a:pt x="69342" y="332232"/>
                </a:lnTo>
                <a:lnTo>
                  <a:pt x="71628" y="331470"/>
                </a:lnTo>
                <a:lnTo>
                  <a:pt x="72390" y="330708"/>
                </a:lnTo>
                <a:lnTo>
                  <a:pt x="74676" y="329946"/>
                </a:lnTo>
                <a:lnTo>
                  <a:pt x="74676" y="329184"/>
                </a:lnTo>
                <a:lnTo>
                  <a:pt x="75438" y="329184"/>
                </a:lnTo>
                <a:lnTo>
                  <a:pt x="76200" y="327660"/>
                </a:lnTo>
                <a:lnTo>
                  <a:pt x="76962" y="326898"/>
                </a:lnTo>
                <a:lnTo>
                  <a:pt x="76962" y="183642"/>
                </a:lnTo>
                <a:lnTo>
                  <a:pt x="77724" y="183261"/>
                </a:lnTo>
                <a:lnTo>
                  <a:pt x="78486" y="182118"/>
                </a:lnTo>
                <a:lnTo>
                  <a:pt x="78486" y="182880"/>
                </a:lnTo>
                <a:lnTo>
                  <a:pt x="90029" y="179169"/>
                </a:lnTo>
                <a:lnTo>
                  <a:pt x="104608" y="176912"/>
                </a:lnTo>
                <a:lnTo>
                  <a:pt x="119460" y="175734"/>
                </a:lnTo>
                <a:lnTo>
                  <a:pt x="131826" y="175260"/>
                </a:lnTo>
                <a:lnTo>
                  <a:pt x="146304" y="174498"/>
                </a:lnTo>
                <a:close/>
              </a:path>
              <a:path w="151129" h="340360">
                <a:moveTo>
                  <a:pt x="69342" y="19049"/>
                </a:moveTo>
                <a:lnTo>
                  <a:pt x="69056" y="18192"/>
                </a:lnTo>
                <a:lnTo>
                  <a:pt x="68884" y="18135"/>
                </a:lnTo>
                <a:lnTo>
                  <a:pt x="69342" y="19049"/>
                </a:lnTo>
                <a:close/>
              </a:path>
              <a:path w="151129" h="340360">
                <a:moveTo>
                  <a:pt x="69342" y="18287"/>
                </a:moveTo>
                <a:lnTo>
                  <a:pt x="68961" y="17906"/>
                </a:lnTo>
                <a:lnTo>
                  <a:pt x="69056" y="18192"/>
                </a:lnTo>
                <a:lnTo>
                  <a:pt x="69342" y="18287"/>
                </a:lnTo>
                <a:close/>
              </a:path>
              <a:path w="151129" h="340360">
                <a:moveTo>
                  <a:pt x="69342" y="19049"/>
                </a:moveTo>
                <a:lnTo>
                  <a:pt x="69342" y="18287"/>
                </a:lnTo>
                <a:lnTo>
                  <a:pt x="69056" y="18192"/>
                </a:lnTo>
                <a:lnTo>
                  <a:pt x="69342" y="19049"/>
                </a:lnTo>
                <a:close/>
              </a:path>
              <a:path w="151129" h="340360">
                <a:moveTo>
                  <a:pt x="77978" y="156718"/>
                </a:moveTo>
                <a:lnTo>
                  <a:pt x="77724" y="156210"/>
                </a:lnTo>
                <a:lnTo>
                  <a:pt x="77723" y="14477"/>
                </a:lnTo>
                <a:lnTo>
                  <a:pt x="76962" y="13715"/>
                </a:lnTo>
                <a:lnTo>
                  <a:pt x="76962" y="156210"/>
                </a:lnTo>
                <a:lnTo>
                  <a:pt x="77978" y="156718"/>
                </a:lnTo>
                <a:close/>
              </a:path>
              <a:path w="151129" h="340360">
                <a:moveTo>
                  <a:pt x="78105" y="156972"/>
                </a:moveTo>
                <a:lnTo>
                  <a:pt x="77978" y="156718"/>
                </a:lnTo>
                <a:lnTo>
                  <a:pt x="76962" y="156210"/>
                </a:lnTo>
                <a:lnTo>
                  <a:pt x="78105" y="156972"/>
                </a:lnTo>
                <a:close/>
              </a:path>
              <a:path w="151129" h="340360">
                <a:moveTo>
                  <a:pt x="78486" y="157734"/>
                </a:moveTo>
                <a:lnTo>
                  <a:pt x="78105" y="156972"/>
                </a:lnTo>
                <a:lnTo>
                  <a:pt x="76962" y="156210"/>
                </a:lnTo>
                <a:lnTo>
                  <a:pt x="78486" y="157734"/>
                </a:lnTo>
                <a:close/>
              </a:path>
              <a:path w="151129" h="340360">
                <a:moveTo>
                  <a:pt x="77724" y="183261"/>
                </a:moveTo>
                <a:lnTo>
                  <a:pt x="76962" y="183642"/>
                </a:lnTo>
                <a:lnTo>
                  <a:pt x="76962" y="184404"/>
                </a:lnTo>
                <a:lnTo>
                  <a:pt x="77724" y="183261"/>
                </a:lnTo>
                <a:close/>
              </a:path>
              <a:path w="151129" h="340360">
                <a:moveTo>
                  <a:pt x="77978" y="183134"/>
                </a:moveTo>
                <a:lnTo>
                  <a:pt x="77724" y="183261"/>
                </a:lnTo>
                <a:lnTo>
                  <a:pt x="76962" y="184404"/>
                </a:lnTo>
                <a:lnTo>
                  <a:pt x="77724" y="183642"/>
                </a:lnTo>
                <a:lnTo>
                  <a:pt x="77978" y="183134"/>
                </a:lnTo>
                <a:close/>
              </a:path>
              <a:path w="151129" h="340360">
                <a:moveTo>
                  <a:pt x="77724" y="326136"/>
                </a:moveTo>
                <a:lnTo>
                  <a:pt x="77724" y="183642"/>
                </a:lnTo>
                <a:lnTo>
                  <a:pt x="76962" y="184404"/>
                </a:lnTo>
                <a:lnTo>
                  <a:pt x="76962" y="326898"/>
                </a:lnTo>
                <a:lnTo>
                  <a:pt x="77724" y="326136"/>
                </a:lnTo>
                <a:close/>
              </a:path>
              <a:path w="151129" h="340360">
                <a:moveTo>
                  <a:pt x="78486" y="182118"/>
                </a:moveTo>
                <a:lnTo>
                  <a:pt x="77724" y="183261"/>
                </a:lnTo>
                <a:lnTo>
                  <a:pt x="77978" y="183134"/>
                </a:lnTo>
                <a:lnTo>
                  <a:pt x="78486" y="182118"/>
                </a:lnTo>
                <a:close/>
              </a:path>
              <a:path w="151129" h="340360">
                <a:moveTo>
                  <a:pt x="78486" y="182880"/>
                </a:moveTo>
                <a:lnTo>
                  <a:pt x="77978" y="183134"/>
                </a:lnTo>
                <a:lnTo>
                  <a:pt x="77724" y="183642"/>
                </a:lnTo>
                <a:lnTo>
                  <a:pt x="78486" y="182880"/>
                </a:lnTo>
                <a:close/>
              </a:path>
              <a:path w="151129" h="340360">
                <a:moveTo>
                  <a:pt x="78486" y="182880"/>
                </a:moveTo>
                <a:lnTo>
                  <a:pt x="78486" y="182118"/>
                </a:lnTo>
                <a:lnTo>
                  <a:pt x="77978" y="183134"/>
                </a:lnTo>
                <a:lnTo>
                  <a:pt x="78486" y="182880"/>
                </a:lnTo>
                <a:close/>
              </a:path>
              <a:path w="151129" h="340360">
                <a:moveTo>
                  <a:pt x="131826" y="165354"/>
                </a:moveTo>
                <a:lnTo>
                  <a:pt x="92097" y="161060"/>
                </a:lnTo>
                <a:lnTo>
                  <a:pt x="78105" y="156972"/>
                </a:lnTo>
                <a:lnTo>
                  <a:pt x="78486" y="157734"/>
                </a:lnTo>
                <a:lnTo>
                  <a:pt x="78486" y="166906"/>
                </a:lnTo>
                <a:lnTo>
                  <a:pt x="87644" y="170015"/>
                </a:lnTo>
                <a:lnTo>
                  <a:pt x="88110" y="170096"/>
                </a:lnTo>
                <a:lnTo>
                  <a:pt x="102498" y="167825"/>
                </a:lnTo>
                <a:lnTo>
                  <a:pt x="119460" y="166296"/>
                </a:lnTo>
                <a:lnTo>
                  <a:pt x="131826" y="165354"/>
                </a:lnTo>
                <a:close/>
              </a:path>
              <a:path w="151129" h="340360">
                <a:moveTo>
                  <a:pt x="150876" y="172974"/>
                </a:moveTo>
                <a:lnTo>
                  <a:pt x="150876" y="167640"/>
                </a:lnTo>
                <a:lnTo>
                  <a:pt x="149352" y="165354"/>
                </a:lnTo>
                <a:lnTo>
                  <a:pt x="131064" y="165412"/>
                </a:lnTo>
                <a:lnTo>
                  <a:pt x="118583" y="166368"/>
                </a:lnTo>
                <a:lnTo>
                  <a:pt x="102498" y="167825"/>
                </a:lnTo>
                <a:lnTo>
                  <a:pt x="88110" y="170096"/>
                </a:lnTo>
                <a:lnTo>
                  <a:pt x="101965" y="172497"/>
                </a:lnTo>
                <a:lnTo>
                  <a:pt x="116547" y="173694"/>
                </a:lnTo>
                <a:lnTo>
                  <a:pt x="131064" y="174498"/>
                </a:lnTo>
                <a:lnTo>
                  <a:pt x="149352" y="174498"/>
                </a:lnTo>
                <a:lnTo>
                  <a:pt x="150876" y="17297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060069" y="3170478"/>
            <a:ext cx="1925320" cy="983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1320" marR="5080" indent="-388620">
              <a:lnSpc>
                <a:spcPct val="156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cálculo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los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estados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mundo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real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medida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ruidosa</a:t>
            </a:r>
          </a:p>
          <a:p>
            <a:pPr marL="779145">
              <a:lnSpc>
                <a:spcPct val="100000"/>
              </a:lnSpc>
              <a:spcBef>
                <a:spcPts val="140"/>
              </a:spcBef>
            </a:pPr>
            <a:r>
              <a:rPr sz="1000" dirty="0">
                <a:latin typeface="Calibri"/>
                <a:cs typeface="Calibri"/>
              </a:rPr>
              <a:t>residual</a:t>
            </a:r>
          </a:p>
          <a:p>
            <a:pPr marL="125730">
              <a:lnSpc>
                <a:spcPts val="1205"/>
              </a:lnSpc>
              <a:spcBef>
                <a:spcPts val="290"/>
              </a:spcBef>
            </a:pPr>
            <a:r>
              <a:rPr sz="1200" dirty="0">
                <a:latin typeface="Calibri"/>
                <a:cs typeface="Calibri"/>
              </a:rPr>
              <a:t>;</a:t>
            </a:r>
          </a:p>
          <a:p>
            <a:pPr marL="512445">
              <a:lnSpc>
                <a:spcPts val="965"/>
              </a:lnSpc>
            </a:pPr>
            <a:r>
              <a:rPr sz="1000" dirty="0">
                <a:latin typeface="Calibri"/>
                <a:cs typeface="Calibri"/>
              </a:rPr>
              <a:t>ecuaciones</a:t>
            </a:r>
            <a:r>
              <a:rPr sz="1000" spc="-5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filtrado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99573" y="4261878"/>
            <a:ext cx="222250" cy="706755"/>
          </a:xfrm>
          <a:custGeom>
            <a:avLst/>
            <a:gdLst/>
            <a:ahLst/>
            <a:cxnLst/>
            <a:rect l="l" t="t" r="r" b="b"/>
            <a:pathLst>
              <a:path w="222250" h="706754">
                <a:moveTo>
                  <a:pt x="150876" y="533400"/>
                </a:moveTo>
                <a:lnTo>
                  <a:pt x="148590" y="531876"/>
                </a:lnTo>
                <a:lnTo>
                  <a:pt x="145542" y="531825"/>
                </a:lnTo>
                <a:lnTo>
                  <a:pt x="131064" y="531075"/>
                </a:lnTo>
                <a:lnTo>
                  <a:pt x="89992" y="527189"/>
                </a:lnTo>
                <a:lnTo>
                  <a:pt x="77724" y="523113"/>
                </a:lnTo>
                <a:lnTo>
                  <a:pt x="77724" y="381762"/>
                </a:lnTo>
                <a:lnTo>
                  <a:pt x="76962" y="380238"/>
                </a:lnTo>
                <a:lnTo>
                  <a:pt x="76962" y="379476"/>
                </a:lnTo>
                <a:lnTo>
                  <a:pt x="76200" y="379476"/>
                </a:lnTo>
                <a:lnTo>
                  <a:pt x="76200" y="378714"/>
                </a:lnTo>
                <a:lnTo>
                  <a:pt x="73914" y="376428"/>
                </a:lnTo>
                <a:lnTo>
                  <a:pt x="72390" y="375666"/>
                </a:lnTo>
                <a:lnTo>
                  <a:pt x="71628" y="374904"/>
                </a:lnTo>
                <a:lnTo>
                  <a:pt x="68580" y="374142"/>
                </a:lnTo>
                <a:lnTo>
                  <a:pt x="65532" y="372618"/>
                </a:lnTo>
                <a:lnTo>
                  <a:pt x="61722" y="371856"/>
                </a:lnTo>
                <a:lnTo>
                  <a:pt x="57150" y="370332"/>
                </a:lnTo>
                <a:lnTo>
                  <a:pt x="52578" y="369570"/>
                </a:lnTo>
                <a:lnTo>
                  <a:pt x="47244" y="368808"/>
                </a:lnTo>
                <a:lnTo>
                  <a:pt x="35052" y="367284"/>
                </a:lnTo>
                <a:lnTo>
                  <a:pt x="28956" y="367284"/>
                </a:lnTo>
                <a:lnTo>
                  <a:pt x="22098" y="366522"/>
                </a:lnTo>
                <a:lnTo>
                  <a:pt x="0" y="366522"/>
                </a:lnTo>
                <a:lnTo>
                  <a:pt x="0" y="375666"/>
                </a:lnTo>
                <a:lnTo>
                  <a:pt x="15240" y="375716"/>
                </a:lnTo>
                <a:lnTo>
                  <a:pt x="27317" y="376605"/>
                </a:lnTo>
                <a:lnTo>
                  <a:pt x="40424" y="377913"/>
                </a:lnTo>
                <a:lnTo>
                  <a:pt x="52933" y="379755"/>
                </a:lnTo>
                <a:lnTo>
                  <a:pt x="65532" y="382524"/>
                </a:lnTo>
                <a:lnTo>
                  <a:pt x="67056" y="383540"/>
                </a:lnTo>
                <a:lnTo>
                  <a:pt x="67818" y="384048"/>
                </a:lnTo>
                <a:lnTo>
                  <a:pt x="67818" y="524256"/>
                </a:lnTo>
                <a:lnTo>
                  <a:pt x="68580" y="525018"/>
                </a:lnTo>
                <a:lnTo>
                  <a:pt x="68580" y="526542"/>
                </a:lnTo>
                <a:lnTo>
                  <a:pt x="69342" y="527304"/>
                </a:lnTo>
                <a:lnTo>
                  <a:pt x="69342" y="528066"/>
                </a:lnTo>
                <a:lnTo>
                  <a:pt x="70866" y="529590"/>
                </a:lnTo>
                <a:lnTo>
                  <a:pt x="70866" y="530352"/>
                </a:lnTo>
                <a:lnTo>
                  <a:pt x="71628" y="530352"/>
                </a:lnTo>
                <a:lnTo>
                  <a:pt x="73914" y="531876"/>
                </a:lnTo>
                <a:lnTo>
                  <a:pt x="74676" y="531876"/>
                </a:lnTo>
                <a:lnTo>
                  <a:pt x="76962" y="533400"/>
                </a:lnTo>
                <a:lnTo>
                  <a:pt x="77724" y="533590"/>
                </a:lnTo>
                <a:lnTo>
                  <a:pt x="87985" y="536194"/>
                </a:lnTo>
                <a:lnTo>
                  <a:pt x="76962" y="539496"/>
                </a:lnTo>
                <a:lnTo>
                  <a:pt x="74676" y="540258"/>
                </a:lnTo>
                <a:lnTo>
                  <a:pt x="73914" y="540258"/>
                </a:lnTo>
                <a:lnTo>
                  <a:pt x="73914" y="541020"/>
                </a:lnTo>
                <a:lnTo>
                  <a:pt x="71628" y="541782"/>
                </a:lnTo>
                <a:lnTo>
                  <a:pt x="71628" y="542544"/>
                </a:lnTo>
                <a:lnTo>
                  <a:pt x="70866" y="542544"/>
                </a:lnTo>
                <a:lnTo>
                  <a:pt x="70104" y="544068"/>
                </a:lnTo>
                <a:lnTo>
                  <a:pt x="68580" y="545592"/>
                </a:lnTo>
                <a:lnTo>
                  <a:pt x="68580" y="547878"/>
                </a:lnTo>
                <a:lnTo>
                  <a:pt x="67818" y="547878"/>
                </a:lnTo>
                <a:lnTo>
                  <a:pt x="67818" y="688467"/>
                </a:lnTo>
                <a:lnTo>
                  <a:pt x="67056" y="688848"/>
                </a:lnTo>
                <a:lnTo>
                  <a:pt x="67818" y="688848"/>
                </a:lnTo>
                <a:lnTo>
                  <a:pt x="26174" y="696036"/>
                </a:lnTo>
                <a:lnTo>
                  <a:pt x="14478" y="696468"/>
                </a:lnTo>
                <a:lnTo>
                  <a:pt x="0" y="697230"/>
                </a:lnTo>
                <a:lnTo>
                  <a:pt x="0" y="706374"/>
                </a:lnTo>
                <a:lnTo>
                  <a:pt x="15240" y="706374"/>
                </a:lnTo>
                <a:lnTo>
                  <a:pt x="22098" y="705612"/>
                </a:lnTo>
                <a:lnTo>
                  <a:pt x="28956" y="705612"/>
                </a:lnTo>
                <a:lnTo>
                  <a:pt x="47244" y="703326"/>
                </a:lnTo>
                <a:lnTo>
                  <a:pt x="52933" y="702500"/>
                </a:lnTo>
                <a:lnTo>
                  <a:pt x="61722" y="701040"/>
                </a:lnTo>
                <a:lnTo>
                  <a:pt x="65532" y="699516"/>
                </a:lnTo>
                <a:lnTo>
                  <a:pt x="67818" y="699058"/>
                </a:lnTo>
                <a:lnTo>
                  <a:pt x="69342" y="698754"/>
                </a:lnTo>
                <a:lnTo>
                  <a:pt x="71628" y="697230"/>
                </a:lnTo>
                <a:lnTo>
                  <a:pt x="72390" y="697230"/>
                </a:lnTo>
                <a:lnTo>
                  <a:pt x="73914" y="695706"/>
                </a:lnTo>
                <a:lnTo>
                  <a:pt x="74676" y="695706"/>
                </a:lnTo>
                <a:lnTo>
                  <a:pt x="74676" y="694944"/>
                </a:lnTo>
                <a:lnTo>
                  <a:pt x="76200" y="694182"/>
                </a:lnTo>
                <a:lnTo>
                  <a:pt x="76200" y="693420"/>
                </a:lnTo>
                <a:lnTo>
                  <a:pt x="76962" y="692658"/>
                </a:lnTo>
                <a:lnTo>
                  <a:pt x="76962" y="691896"/>
                </a:lnTo>
                <a:lnTo>
                  <a:pt x="77724" y="691134"/>
                </a:lnTo>
                <a:lnTo>
                  <a:pt x="77724" y="549402"/>
                </a:lnTo>
                <a:lnTo>
                  <a:pt x="78486" y="548640"/>
                </a:lnTo>
                <a:lnTo>
                  <a:pt x="78486" y="549402"/>
                </a:lnTo>
                <a:lnTo>
                  <a:pt x="80010" y="547878"/>
                </a:lnTo>
                <a:lnTo>
                  <a:pt x="92621" y="545198"/>
                </a:lnTo>
                <a:lnTo>
                  <a:pt x="105384" y="543306"/>
                </a:lnTo>
                <a:lnTo>
                  <a:pt x="118211" y="541972"/>
                </a:lnTo>
                <a:lnTo>
                  <a:pt x="131064" y="541020"/>
                </a:lnTo>
                <a:lnTo>
                  <a:pt x="145542" y="541020"/>
                </a:lnTo>
                <a:lnTo>
                  <a:pt x="148590" y="541020"/>
                </a:lnTo>
                <a:lnTo>
                  <a:pt x="150876" y="538734"/>
                </a:lnTo>
                <a:lnTo>
                  <a:pt x="150876" y="533400"/>
                </a:lnTo>
                <a:close/>
              </a:path>
              <a:path w="222250" h="706754">
                <a:moveTo>
                  <a:pt x="221742" y="167640"/>
                </a:moveTo>
                <a:lnTo>
                  <a:pt x="220218" y="165354"/>
                </a:lnTo>
                <a:lnTo>
                  <a:pt x="217170" y="165354"/>
                </a:lnTo>
                <a:lnTo>
                  <a:pt x="202692" y="164592"/>
                </a:lnTo>
                <a:lnTo>
                  <a:pt x="191503" y="164185"/>
                </a:lnTo>
                <a:lnTo>
                  <a:pt x="189801" y="164071"/>
                </a:lnTo>
                <a:lnTo>
                  <a:pt x="189801" y="166077"/>
                </a:lnTo>
                <a:lnTo>
                  <a:pt x="188849" y="166166"/>
                </a:lnTo>
                <a:lnTo>
                  <a:pt x="188849" y="173507"/>
                </a:lnTo>
                <a:lnTo>
                  <a:pt x="175006" y="172186"/>
                </a:lnTo>
                <a:lnTo>
                  <a:pt x="188849" y="173507"/>
                </a:lnTo>
                <a:lnTo>
                  <a:pt x="188849" y="166166"/>
                </a:lnTo>
                <a:lnTo>
                  <a:pt x="175006" y="167322"/>
                </a:lnTo>
                <a:lnTo>
                  <a:pt x="189801" y="166077"/>
                </a:lnTo>
                <a:lnTo>
                  <a:pt x="189801" y="164071"/>
                </a:lnTo>
                <a:lnTo>
                  <a:pt x="188849" y="163995"/>
                </a:lnTo>
                <a:lnTo>
                  <a:pt x="176745" y="163029"/>
                </a:lnTo>
                <a:lnTo>
                  <a:pt x="162648" y="160959"/>
                </a:lnTo>
                <a:lnTo>
                  <a:pt x="151638" y="157734"/>
                </a:lnTo>
                <a:lnTo>
                  <a:pt x="149352" y="156972"/>
                </a:lnTo>
                <a:lnTo>
                  <a:pt x="150114" y="156972"/>
                </a:lnTo>
                <a:lnTo>
                  <a:pt x="149352" y="156591"/>
                </a:lnTo>
                <a:lnTo>
                  <a:pt x="149352" y="16002"/>
                </a:lnTo>
                <a:lnTo>
                  <a:pt x="148590" y="16002"/>
                </a:lnTo>
                <a:lnTo>
                  <a:pt x="148590" y="13716"/>
                </a:lnTo>
                <a:lnTo>
                  <a:pt x="147066" y="12192"/>
                </a:lnTo>
                <a:lnTo>
                  <a:pt x="146304" y="10668"/>
                </a:lnTo>
                <a:lnTo>
                  <a:pt x="145542" y="10668"/>
                </a:lnTo>
                <a:lnTo>
                  <a:pt x="145542" y="9906"/>
                </a:lnTo>
                <a:lnTo>
                  <a:pt x="143256" y="9144"/>
                </a:lnTo>
                <a:lnTo>
                  <a:pt x="143256" y="8382"/>
                </a:lnTo>
                <a:lnTo>
                  <a:pt x="139446" y="7404"/>
                </a:lnTo>
                <a:lnTo>
                  <a:pt x="127076" y="3924"/>
                </a:lnTo>
                <a:lnTo>
                  <a:pt x="113538" y="1803"/>
                </a:lnTo>
                <a:lnTo>
                  <a:pt x="99796" y="673"/>
                </a:lnTo>
                <a:lnTo>
                  <a:pt x="86106" y="0"/>
                </a:lnTo>
                <a:lnTo>
                  <a:pt x="71628" y="0"/>
                </a:lnTo>
                <a:lnTo>
                  <a:pt x="70866" y="9144"/>
                </a:lnTo>
                <a:lnTo>
                  <a:pt x="86106" y="9144"/>
                </a:lnTo>
                <a:lnTo>
                  <a:pt x="97574" y="10058"/>
                </a:lnTo>
                <a:lnTo>
                  <a:pt x="112064" y="11430"/>
                </a:lnTo>
                <a:lnTo>
                  <a:pt x="126098" y="13538"/>
                </a:lnTo>
                <a:lnTo>
                  <a:pt x="137160" y="16764"/>
                </a:lnTo>
                <a:lnTo>
                  <a:pt x="138684" y="17272"/>
                </a:lnTo>
                <a:lnTo>
                  <a:pt x="139446" y="17526"/>
                </a:lnTo>
                <a:lnTo>
                  <a:pt x="139446" y="159258"/>
                </a:lnTo>
                <a:lnTo>
                  <a:pt x="140208" y="160020"/>
                </a:lnTo>
                <a:lnTo>
                  <a:pt x="140208" y="160782"/>
                </a:lnTo>
                <a:lnTo>
                  <a:pt x="140970" y="161544"/>
                </a:lnTo>
                <a:lnTo>
                  <a:pt x="140970" y="162306"/>
                </a:lnTo>
                <a:lnTo>
                  <a:pt x="142494" y="163068"/>
                </a:lnTo>
                <a:lnTo>
                  <a:pt x="142494" y="163830"/>
                </a:lnTo>
                <a:lnTo>
                  <a:pt x="143256" y="163830"/>
                </a:lnTo>
                <a:lnTo>
                  <a:pt x="144780" y="165354"/>
                </a:lnTo>
                <a:lnTo>
                  <a:pt x="145542" y="165354"/>
                </a:lnTo>
                <a:lnTo>
                  <a:pt x="147828" y="166878"/>
                </a:lnTo>
                <a:lnTo>
                  <a:pt x="149352" y="167233"/>
                </a:lnTo>
                <a:lnTo>
                  <a:pt x="159677" y="169722"/>
                </a:lnTo>
                <a:lnTo>
                  <a:pt x="148590" y="172974"/>
                </a:lnTo>
                <a:lnTo>
                  <a:pt x="145542" y="173736"/>
                </a:lnTo>
                <a:lnTo>
                  <a:pt x="145542" y="174498"/>
                </a:lnTo>
                <a:lnTo>
                  <a:pt x="144780" y="174498"/>
                </a:lnTo>
                <a:lnTo>
                  <a:pt x="143256" y="175260"/>
                </a:lnTo>
                <a:lnTo>
                  <a:pt x="140970" y="177546"/>
                </a:lnTo>
                <a:lnTo>
                  <a:pt x="140970" y="178308"/>
                </a:lnTo>
                <a:lnTo>
                  <a:pt x="140208" y="179070"/>
                </a:lnTo>
                <a:lnTo>
                  <a:pt x="139446" y="180594"/>
                </a:lnTo>
                <a:lnTo>
                  <a:pt x="139446" y="321945"/>
                </a:lnTo>
                <a:lnTo>
                  <a:pt x="138684" y="322326"/>
                </a:lnTo>
                <a:lnTo>
                  <a:pt x="128130" y="325920"/>
                </a:lnTo>
                <a:lnTo>
                  <a:pt x="113004" y="328244"/>
                </a:lnTo>
                <a:lnTo>
                  <a:pt x="97574" y="329501"/>
                </a:lnTo>
                <a:lnTo>
                  <a:pt x="86106" y="329946"/>
                </a:lnTo>
                <a:lnTo>
                  <a:pt x="70866" y="330708"/>
                </a:lnTo>
                <a:lnTo>
                  <a:pt x="71628" y="339852"/>
                </a:lnTo>
                <a:lnTo>
                  <a:pt x="86106" y="339852"/>
                </a:lnTo>
                <a:lnTo>
                  <a:pt x="98806" y="339115"/>
                </a:lnTo>
                <a:lnTo>
                  <a:pt x="115468" y="337515"/>
                </a:lnTo>
                <a:lnTo>
                  <a:pt x="131737" y="334797"/>
                </a:lnTo>
                <a:lnTo>
                  <a:pt x="139446" y="332054"/>
                </a:lnTo>
                <a:lnTo>
                  <a:pt x="140208" y="331787"/>
                </a:lnTo>
                <a:lnTo>
                  <a:pt x="143256" y="330708"/>
                </a:lnTo>
                <a:lnTo>
                  <a:pt x="145542" y="329946"/>
                </a:lnTo>
                <a:lnTo>
                  <a:pt x="145542" y="329184"/>
                </a:lnTo>
                <a:lnTo>
                  <a:pt x="146304" y="329184"/>
                </a:lnTo>
                <a:lnTo>
                  <a:pt x="146304" y="328422"/>
                </a:lnTo>
                <a:lnTo>
                  <a:pt x="147828" y="327660"/>
                </a:lnTo>
                <a:lnTo>
                  <a:pt x="147828" y="326898"/>
                </a:lnTo>
                <a:lnTo>
                  <a:pt x="148590" y="326136"/>
                </a:lnTo>
                <a:lnTo>
                  <a:pt x="148590" y="323850"/>
                </a:lnTo>
                <a:lnTo>
                  <a:pt x="149352" y="323850"/>
                </a:lnTo>
                <a:lnTo>
                  <a:pt x="149352" y="182880"/>
                </a:lnTo>
                <a:lnTo>
                  <a:pt x="150114" y="182626"/>
                </a:lnTo>
                <a:lnTo>
                  <a:pt x="191503" y="175387"/>
                </a:lnTo>
                <a:lnTo>
                  <a:pt x="202692" y="175260"/>
                </a:lnTo>
                <a:lnTo>
                  <a:pt x="217170" y="174498"/>
                </a:lnTo>
                <a:lnTo>
                  <a:pt x="220218" y="174498"/>
                </a:lnTo>
                <a:lnTo>
                  <a:pt x="221742" y="172212"/>
                </a:lnTo>
                <a:lnTo>
                  <a:pt x="221742" y="16764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871093" y="4355846"/>
            <a:ext cx="186436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límites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teóricos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superiores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error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27659" y="4694173"/>
            <a:ext cx="143319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errores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las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estimaciones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65639" y="4997958"/>
            <a:ext cx="151130" cy="340360"/>
          </a:xfrm>
          <a:custGeom>
            <a:avLst/>
            <a:gdLst/>
            <a:ahLst/>
            <a:cxnLst/>
            <a:rect l="l" t="t" r="r" b="b"/>
            <a:pathLst>
              <a:path w="151129" h="340360">
                <a:moveTo>
                  <a:pt x="78486" y="156591"/>
                </a:moveTo>
                <a:lnTo>
                  <a:pt x="78486" y="16001"/>
                </a:lnTo>
                <a:lnTo>
                  <a:pt x="77724" y="16001"/>
                </a:lnTo>
                <a:lnTo>
                  <a:pt x="77724" y="12953"/>
                </a:lnTo>
                <a:lnTo>
                  <a:pt x="76962" y="12953"/>
                </a:lnTo>
                <a:lnTo>
                  <a:pt x="76200" y="12191"/>
                </a:lnTo>
                <a:lnTo>
                  <a:pt x="75438" y="10667"/>
                </a:lnTo>
                <a:lnTo>
                  <a:pt x="74676" y="10667"/>
                </a:lnTo>
                <a:lnTo>
                  <a:pt x="74676" y="9905"/>
                </a:lnTo>
                <a:lnTo>
                  <a:pt x="72390" y="9143"/>
                </a:lnTo>
                <a:lnTo>
                  <a:pt x="72390" y="8381"/>
                </a:lnTo>
                <a:lnTo>
                  <a:pt x="68580" y="7406"/>
                </a:lnTo>
                <a:lnTo>
                  <a:pt x="56216" y="3934"/>
                </a:lnTo>
                <a:lnTo>
                  <a:pt x="42672" y="1804"/>
                </a:lnTo>
                <a:lnTo>
                  <a:pt x="28936" y="678"/>
                </a:lnTo>
                <a:lnTo>
                  <a:pt x="15240" y="0"/>
                </a:lnTo>
                <a:lnTo>
                  <a:pt x="762" y="0"/>
                </a:lnTo>
                <a:lnTo>
                  <a:pt x="0" y="9144"/>
                </a:lnTo>
                <a:lnTo>
                  <a:pt x="15240" y="9143"/>
                </a:lnTo>
                <a:lnTo>
                  <a:pt x="26940" y="10081"/>
                </a:lnTo>
                <a:lnTo>
                  <a:pt x="41200" y="11429"/>
                </a:lnTo>
                <a:lnTo>
                  <a:pt x="55243" y="13540"/>
                </a:lnTo>
                <a:lnTo>
                  <a:pt x="66294" y="16763"/>
                </a:lnTo>
                <a:lnTo>
                  <a:pt x="67818" y="17272"/>
                </a:lnTo>
                <a:lnTo>
                  <a:pt x="67818" y="16763"/>
                </a:lnTo>
                <a:lnTo>
                  <a:pt x="68580" y="17525"/>
                </a:lnTo>
                <a:lnTo>
                  <a:pt x="68580" y="16763"/>
                </a:lnTo>
                <a:lnTo>
                  <a:pt x="69342" y="18287"/>
                </a:lnTo>
                <a:lnTo>
                  <a:pt x="69342" y="160782"/>
                </a:lnTo>
                <a:lnTo>
                  <a:pt x="70104" y="161544"/>
                </a:lnTo>
                <a:lnTo>
                  <a:pt x="70104" y="162306"/>
                </a:lnTo>
                <a:lnTo>
                  <a:pt x="71628" y="163068"/>
                </a:lnTo>
                <a:lnTo>
                  <a:pt x="71628" y="163830"/>
                </a:lnTo>
                <a:lnTo>
                  <a:pt x="72390" y="163830"/>
                </a:lnTo>
                <a:lnTo>
                  <a:pt x="73914" y="165354"/>
                </a:lnTo>
                <a:lnTo>
                  <a:pt x="74676" y="165354"/>
                </a:lnTo>
                <a:lnTo>
                  <a:pt x="76962" y="166878"/>
                </a:lnTo>
                <a:lnTo>
                  <a:pt x="76962" y="155448"/>
                </a:lnTo>
                <a:lnTo>
                  <a:pt x="77724" y="156210"/>
                </a:lnTo>
                <a:lnTo>
                  <a:pt x="78486" y="156591"/>
                </a:lnTo>
                <a:close/>
              </a:path>
              <a:path w="151129" h="340360">
                <a:moveTo>
                  <a:pt x="68961" y="321945"/>
                </a:moveTo>
                <a:lnTo>
                  <a:pt x="68580" y="322326"/>
                </a:lnTo>
                <a:lnTo>
                  <a:pt x="65532" y="323088"/>
                </a:lnTo>
                <a:lnTo>
                  <a:pt x="55048" y="326333"/>
                </a:lnTo>
                <a:lnTo>
                  <a:pt x="40919" y="328398"/>
                </a:lnTo>
                <a:lnTo>
                  <a:pt x="26523" y="329522"/>
                </a:lnTo>
                <a:lnTo>
                  <a:pt x="15240" y="329946"/>
                </a:lnTo>
                <a:lnTo>
                  <a:pt x="0" y="330708"/>
                </a:lnTo>
                <a:lnTo>
                  <a:pt x="762" y="339852"/>
                </a:lnTo>
                <a:lnTo>
                  <a:pt x="15240" y="339852"/>
                </a:lnTo>
                <a:lnTo>
                  <a:pt x="28936" y="338820"/>
                </a:lnTo>
                <a:lnTo>
                  <a:pt x="42672" y="337531"/>
                </a:lnTo>
                <a:lnTo>
                  <a:pt x="56570" y="335472"/>
                </a:lnTo>
                <a:lnTo>
                  <a:pt x="68580" y="332425"/>
                </a:lnTo>
                <a:lnTo>
                  <a:pt x="68580" y="323088"/>
                </a:lnTo>
                <a:lnTo>
                  <a:pt x="68961" y="321945"/>
                </a:lnTo>
                <a:close/>
              </a:path>
              <a:path w="151129" h="340360">
                <a:moveTo>
                  <a:pt x="68580" y="17525"/>
                </a:moveTo>
                <a:lnTo>
                  <a:pt x="67818" y="16763"/>
                </a:lnTo>
                <a:lnTo>
                  <a:pt x="67818" y="17272"/>
                </a:lnTo>
                <a:lnTo>
                  <a:pt x="68580" y="17525"/>
                </a:lnTo>
                <a:close/>
              </a:path>
              <a:path w="151129" h="340360">
                <a:moveTo>
                  <a:pt x="68834" y="321818"/>
                </a:moveTo>
                <a:lnTo>
                  <a:pt x="67818" y="322326"/>
                </a:lnTo>
                <a:lnTo>
                  <a:pt x="68580" y="322326"/>
                </a:lnTo>
                <a:lnTo>
                  <a:pt x="68834" y="321818"/>
                </a:lnTo>
                <a:close/>
              </a:path>
              <a:path w="151129" h="340360">
                <a:moveTo>
                  <a:pt x="69342" y="18287"/>
                </a:moveTo>
                <a:lnTo>
                  <a:pt x="68580" y="16763"/>
                </a:lnTo>
                <a:lnTo>
                  <a:pt x="68580" y="17525"/>
                </a:lnTo>
                <a:lnTo>
                  <a:pt x="69342" y="18287"/>
                </a:lnTo>
                <a:close/>
              </a:path>
              <a:path w="151129" h="340360">
                <a:moveTo>
                  <a:pt x="69342" y="160020"/>
                </a:moveTo>
                <a:lnTo>
                  <a:pt x="69342" y="18287"/>
                </a:lnTo>
                <a:lnTo>
                  <a:pt x="68580" y="17525"/>
                </a:lnTo>
                <a:lnTo>
                  <a:pt x="68580" y="159258"/>
                </a:lnTo>
                <a:lnTo>
                  <a:pt x="69342" y="160020"/>
                </a:lnTo>
                <a:close/>
              </a:path>
              <a:path w="151129" h="340360">
                <a:moveTo>
                  <a:pt x="69342" y="320802"/>
                </a:moveTo>
                <a:lnTo>
                  <a:pt x="69342" y="179070"/>
                </a:lnTo>
                <a:lnTo>
                  <a:pt x="68580" y="180594"/>
                </a:lnTo>
                <a:lnTo>
                  <a:pt x="68580" y="321945"/>
                </a:lnTo>
                <a:lnTo>
                  <a:pt x="68834" y="321818"/>
                </a:lnTo>
                <a:lnTo>
                  <a:pt x="69342" y="320802"/>
                </a:lnTo>
                <a:close/>
              </a:path>
              <a:path w="151129" h="340360">
                <a:moveTo>
                  <a:pt x="69037" y="321716"/>
                </a:moveTo>
                <a:lnTo>
                  <a:pt x="68834" y="321818"/>
                </a:lnTo>
                <a:lnTo>
                  <a:pt x="68580" y="322326"/>
                </a:lnTo>
                <a:lnTo>
                  <a:pt x="68961" y="321945"/>
                </a:lnTo>
                <a:lnTo>
                  <a:pt x="69037" y="321716"/>
                </a:lnTo>
                <a:close/>
              </a:path>
              <a:path w="151129" h="340360">
                <a:moveTo>
                  <a:pt x="131826" y="174498"/>
                </a:moveTo>
                <a:lnTo>
                  <a:pt x="117990" y="173514"/>
                </a:lnTo>
                <a:lnTo>
                  <a:pt x="104141" y="172192"/>
                </a:lnTo>
                <a:lnTo>
                  <a:pt x="90419" y="170118"/>
                </a:lnTo>
                <a:lnTo>
                  <a:pt x="88797" y="169728"/>
                </a:lnTo>
                <a:lnTo>
                  <a:pt x="77724" y="172974"/>
                </a:lnTo>
                <a:lnTo>
                  <a:pt x="74676" y="173736"/>
                </a:lnTo>
                <a:lnTo>
                  <a:pt x="74676" y="174498"/>
                </a:lnTo>
                <a:lnTo>
                  <a:pt x="73914" y="174498"/>
                </a:lnTo>
                <a:lnTo>
                  <a:pt x="72390" y="175260"/>
                </a:lnTo>
                <a:lnTo>
                  <a:pt x="70104" y="177546"/>
                </a:lnTo>
                <a:lnTo>
                  <a:pt x="70104" y="178308"/>
                </a:lnTo>
                <a:lnTo>
                  <a:pt x="69342" y="178308"/>
                </a:lnTo>
                <a:lnTo>
                  <a:pt x="69342" y="321564"/>
                </a:lnTo>
                <a:lnTo>
                  <a:pt x="68961" y="321945"/>
                </a:lnTo>
                <a:lnTo>
                  <a:pt x="68580" y="323088"/>
                </a:lnTo>
                <a:lnTo>
                  <a:pt x="68580" y="332425"/>
                </a:lnTo>
                <a:lnTo>
                  <a:pt x="69342" y="332232"/>
                </a:lnTo>
                <a:lnTo>
                  <a:pt x="72390" y="330708"/>
                </a:lnTo>
                <a:lnTo>
                  <a:pt x="74676" y="329184"/>
                </a:lnTo>
                <a:lnTo>
                  <a:pt x="75438" y="329184"/>
                </a:lnTo>
                <a:lnTo>
                  <a:pt x="75438" y="328422"/>
                </a:lnTo>
                <a:lnTo>
                  <a:pt x="76962" y="326898"/>
                </a:lnTo>
                <a:lnTo>
                  <a:pt x="76962" y="183642"/>
                </a:lnTo>
                <a:lnTo>
                  <a:pt x="78486" y="182118"/>
                </a:lnTo>
                <a:lnTo>
                  <a:pt x="78486" y="182880"/>
                </a:lnTo>
                <a:lnTo>
                  <a:pt x="79248" y="182118"/>
                </a:lnTo>
                <a:lnTo>
                  <a:pt x="79248" y="182626"/>
                </a:lnTo>
                <a:lnTo>
                  <a:pt x="80772" y="182118"/>
                </a:lnTo>
                <a:lnTo>
                  <a:pt x="91826" y="178816"/>
                </a:lnTo>
                <a:lnTo>
                  <a:pt x="105889" y="176715"/>
                </a:lnTo>
                <a:lnTo>
                  <a:pt x="120198" y="175407"/>
                </a:lnTo>
                <a:lnTo>
                  <a:pt x="131826" y="174498"/>
                </a:lnTo>
                <a:close/>
              </a:path>
              <a:path w="151129" h="340360">
                <a:moveTo>
                  <a:pt x="69342" y="320802"/>
                </a:moveTo>
                <a:lnTo>
                  <a:pt x="68834" y="321818"/>
                </a:lnTo>
                <a:lnTo>
                  <a:pt x="69037" y="321716"/>
                </a:lnTo>
                <a:lnTo>
                  <a:pt x="69342" y="320802"/>
                </a:lnTo>
                <a:close/>
              </a:path>
              <a:path w="151129" h="340360">
                <a:moveTo>
                  <a:pt x="69342" y="321564"/>
                </a:moveTo>
                <a:lnTo>
                  <a:pt x="69037" y="321716"/>
                </a:lnTo>
                <a:lnTo>
                  <a:pt x="68961" y="321945"/>
                </a:lnTo>
                <a:lnTo>
                  <a:pt x="69342" y="321564"/>
                </a:lnTo>
                <a:close/>
              </a:path>
              <a:path w="151129" h="340360">
                <a:moveTo>
                  <a:pt x="69342" y="321564"/>
                </a:moveTo>
                <a:lnTo>
                  <a:pt x="69342" y="320802"/>
                </a:lnTo>
                <a:lnTo>
                  <a:pt x="69037" y="321716"/>
                </a:lnTo>
                <a:lnTo>
                  <a:pt x="69342" y="321564"/>
                </a:lnTo>
                <a:close/>
              </a:path>
              <a:path w="151129" h="340360">
                <a:moveTo>
                  <a:pt x="78486" y="157733"/>
                </a:moveTo>
                <a:lnTo>
                  <a:pt x="77724" y="156210"/>
                </a:lnTo>
                <a:lnTo>
                  <a:pt x="76962" y="155448"/>
                </a:lnTo>
                <a:lnTo>
                  <a:pt x="78486" y="157733"/>
                </a:lnTo>
                <a:close/>
              </a:path>
              <a:path w="151129" h="340360">
                <a:moveTo>
                  <a:pt x="78486" y="167245"/>
                </a:moveTo>
                <a:lnTo>
                  <a:pt x="78486" y="157733"/>
                </a:lnTo>
                <a:lnTo>
                  <a:pt x="76962" y="155448"/>
                </a:lnTo>
                <a:lnTo>
                  <a:pt x="76962" y="166878"/>
                </a:lnTo>
                <a:lnTo>
                  <a:pt x="78486" y="167245"/>
                </a:lnTo>
                <a:close/>
              </a:path>
              <a:path w="151129" h="340360">
                <a:moveTo>
                  <a:pt x="78486" y="182118"/>
                </a:moveTo>
                <a:lnTo>
                  <a:pt x="76962" y="183642"/>
                </a:lnTo>
                <a:lnTo>
                  <a:pt x="77978" y="183134"/>
                </a:lnTo>
                <a:lnTo>
                  <a:pt x="78486" y="182118"/>
                </a:lnTo>
                <a:close/>
              </a:path>
              <a:path w="151129" h="340360">
                <a:moveTo>
                  <a:pt x="77978" y="183134"/>
                </a:moveTo>
                <a:lnTo>
                  <a:pt x="76962" y="183642"/>
                </a:lnTo>
                <a:lnTo>
                  <a:pt x="76962" y="326898"/>
                </a:lnTo>
                <a:lnTo>
                  <a:pt x="77724" y="326136"/>
                </a:lnTo>
                <a:lnTo>
                  <a:pt x="77724" y="183642"/>
                </a:lnTo>
                <a:lnTo>
                  <a:pt x="77978" y="183134"/>
                </a:lnTo>
                <a:close/>
              </a:path>
              <a:path w="151129" h="340360">
                <a:moveTo>
                  <a:pt x="79248" y="156972"/>
                </a:moveTo>
                <a:lnTo>
                  <a:pt x="77724" y="156210"/>
                </a:lnTo>
                <a:lnTo>
                  <a:pt x="78486" y="156971"/>
                </a:lnTo>
                <a:lnTo>
                  <a:pt x="79248" y="156972"/>
                </a:lnTo>
                <a:close/>
              </a:path>
              <a:path w="151129" h="340360">
                <a:moveTo>
                  <a:pt x="146304" y="165354"/>
                </a:moveTo>
                <a:lnTo>
                  <a:pt x="131826" y="164592"/>
                </a:lnTo>
                <a:lnTo>
                  <a:pt x="120121" y="164171"/>
                </a:lnTo>
                <a:lnTo>
                  <a:pt x="105865" y="163035"/>
                </a:lnTo>
                <a:lnTo>
                  <a:pt x="91785" y="160962"/>
                </a:lnTo>
                <a:lnTo>
                  <a:pt x="80772" y="157734"/>
                </a:lnTo>
                <a:lnTo>
                  <a:pt x="78486" y="156972"/>
                </a:lnTo>
                <a:lnTo>
                  <a:pt x="77724" y="156210"/>
                </a:lnTo>
                <a:lnTo>
                  <a:pt x="78486" y="157733"/>
                </a:lnTo>
                <a:lnTo>
                  <a:pt x="78486" y="167245"/>
                </a:lnTo>
                <a:lnTo>
                  <a:pt x="88797" y="169728"/>
                </a:lnTo>
                <a:lnTo>
                  <a:pt x="90476" y="169236"/>
                </a:lnTo>
                <a:lnTo>
                  <a:pt x="104313" y="167116"/>
                </a:lnTo>
                <a:lnTo>
                  <a:pt x="117990" y="166050"/>
                </a:lnTo>
                <a:lnTo>
                  <a:pt x="131826" y="165354"/>
                </a:lnTo>
                <a:lnTo>
                  <a:pt x="146304" y="165354"/>
                </a:lnTo>
                <a:close/>
              </a:path>
              <a:path w="151129" h="340360">
                <a:moveTo>
                  <a:pt x="78486" y="182880"/>
                </a:moveTo>
                <a:lnTo>
                  <a:pt x="77978" y="183134"/>
                </a:lnTo>
                <a:lnTo>
                  <a:pt x="77724" y="183642"/>
                </a:lnTo>
                <a:lnTo>
                  <a:pt x="78486" y="182880"/>
                </a:lnTo>
                <a:close/>
              </a:path>
              <a:path w="151129" h="340360">
                <a:moveTo>
                  <a:pt x="78486" y="323850"/>
                </a:moveTo>
                <a:lnTo>
                  <a:pt x="78486" y="182880"/>
                </a:lnTo>
                <a:lnTo>
                  <a:pt x="77724" y="183642"/>
                </a:lnTo>
                <a:lnTo>
                  <a:pt x="77724" y="323850"/>
                </a:lnTo>
                <a:lnTo>
                  <a:pt x="78486" y="323850"/>
                </a:lnTo>
                <a:close/>
              </a:path>
              <a:path w="151129" h="340360">
                <a:moveTo>
                  <a:pt x="78486" y="182880"/>
                </a:moveTo>
                <a:lnTo>
                  <a:pt x="78486" y="182118"/>
                </a:lnTo>
                <a:lnTo>
                  <a:pt x="77978" y="183134"/>
                </a:lnTo>
                <a:lnTo>
                  <a:pt x="78486" y="182880"/>
                </a:lnTo>
                <a:close/>
              </a:path>
              <a:path w="151129" h="340360">
                <a:moveTo>
                  <a:pt x="79248" y="182626"/>
                </a:moveTo>
                <a:lnTo>
                  <a:pt x="79248" y="182118"/>
                </a:lnTo>
                <a:lnTo>
                  <a:pt x="78486" y="182880"/>
                </a:lnTo>
                <a:lnTo>
                  <a:pt x="79248" y="182626"/>
                </a:lnTo>
                <a:close/>
              </a:path>
              <a:path w="151129" h="340360">
                <a:moveTo>
                  <a:pt x="150876" y="172212"/>
                </a:moveTo>
                <a:lnTo>
                  <a:pt x="150876" y="166878"/>
                </a:lnTo>
                <a:lnTo>
                  <a:pt x="149352" y="165354"/>
                </a:lnTo>
                <a:lnTo>
                  <a:pt x="131826" y="165354"/>
                </a:lnTo>
                <a:lnTo>
                  <a:pt x="117990" y="166050"/>
                </a:lnTo>
                <a:lnTo>
                  <a:pt x="104313" y="167116"/>
                </a:lnTo>
                <a:lnTo>
                  <a:pt x="90419" y="169253"/>
                </a:lnTo>
                <a:lnTo>
                  <a:pt x="88797" y="169728"/>
                </a:lnTo>
                <a:lnTo>
                  <a:pt x="90476" y="170127"/>
                </a:lnTo>
                <a:lnTo>
                  <a:pt x="104313" y="172209"/>
                </a:lnTo>
                <a:lnTo>
                  <a:pt x="118380" y="173542"/>
                </a:lnTo>
                <a:lnTo>
                  <a:pt x="131826" y="174498"/>
                </a:lnTo>
                <a:lnTo>
                  <a:pt x="149352" y="174498"/>
                </a:lnTo>
                <a:lnTo>
                  <a:pt x="150876" y="172212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566293" y="5091176"/>
            <a:ext cx="181483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límites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teóricos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inferiores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error</a:t>
            </a:r>
            <a:endParaRPr sz="10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C2E2B4-868C-4A99-91F3-3B9271F4DBB9}"/>
                  </a:ext>
                </a:extLst>
              </p:cNvPr>
              <p:cNvSpPr txBox="1"/>
              <p:nvPr/>
            </p:nvSpPr>
            <p:spPr>
              <a:xfrm>
                <a:off x="2192230" y="2954046"/>
                <a:ext cx="12984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𝑆𝐼𝐺𝑁𝑂𝐼𝑆𝐸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𝑟𝑎𝑛𝑑𝑛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C2E2B4-868C-4A99-91F3-3B9271F4D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230" y="2954046"/>
                <a:ext cx="1298497" cy="184666"/>
              </a:xfrm>
              <a:prstGeom prst="rect">
                <a:avLst/>
              </a:prstGeom>
              <a:blipFill>
                <a:blip r:embed="rId5"/>
                <a:stretch>
                  <a:fillRect l="-2347" r="-1878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44F19A-A1A5-457B-9291-5724B71DEB2C}"/>
                  </a:ext>
                </a:extLst>
              </p:cNvPr>
              <p:cNvSpPr txBox="1"/>
              <p:nvPr/>
            </p:nvSpPr>
            <p:spPr>
              <a:xfrm>
                <a:off x="1818780" y="3124712"/>
                <a:ext cx="150175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1∗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2∗</m:t>
                      </m:r>
                      <m:sSup>
                        <m:sSup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44F19A-A1A5-457B-9291-5724B71DE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780" y="3124712"/>
                <a:ext cx="1501758" cy="184666"/>
              </a:xfrm>
              <a:prstGeom prst="rect">
                <a:avLst/>
              </a:prstGeom>
              <a:blipFill>
                <a:blip r:embed="rId6"/>
                <a:stretch>
                  <a:fillRect l="-2024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90182B-65FE-4AE8-B237-9C137D312DC8}"/>
                  </a:ext>
                </a:extLst>
              </p:cNvPr>
              <p:cNvSpPr txBox="1"/>
              <p:nvPr/>
            </p:nvSpPr>
            <p:spPr>
              <a:xfrm>
                <a:off x="1938263" y="3312066"/>
                <a:ext cx="95955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1+2∗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2∗</m:t>
                    </m:r>
                  </m:oMath>
                </a14:m>
                <a:r>
                  <a:rPr lang="en-GB" sz="1200" dirty="0"/>
                  <a:t>T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90182B-65FE-4AE8-B237-9C137D312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263" y="3312066"/>
                <a:ext cx="959558" cy="184666"/>
              </a:xfrm>
              <a:prstGeom prst="rect">
                <a:avLst/>
              </a:prstGeom>
              <a:blipFill>
                <a:blip r:embed="rId7"/>
                <a:stretch>
                  <a:fillRect l="-5732" t="-25806" r="-8917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DC4ED44B-C4A1-4CD9-8811-F1980B6EA7D4}"/>
              </a:ext>
            </a:extLst>
          </p:cNvPr>
          <p:cNvSpPr txBox="1"/>
          <p:nvPr/>
        </p:nvSpPr>
        <p:spPr>
          <a:xfrm>
            <a:off x="1885312" y="3507778"/>
            <a:ext cx="62356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dirty="0"/>
              <a:t>X+XNOISE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85CCBA-4B54-4B59-A221-3C1E92E2C169}"/>
              </a:ext>
            </a:extLst>
          </p:cNvPr>
          <p:cNvSpPr txBox="1"/>
          <p:nvPr/>
        </p:nvSpPr>
        <p:spPr>
          <a:xfrm>
            <a:off x="1994531" y="3694045"/>
            <a:ext cx="91146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dirty="0"/>
              <a:t>XS-XH-TS*XDH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062301-148B-49F0-BB3A-35013C7AEA4A}"/>
              </a:ext>
            </a:extLst>
          </p:cNvPr>
          <p:cNvSpPr txBox="1"/>
          <p:nvPr/>
        </p:nvSpPr>
        <p:spPr>
          <a:xfrm>
            <a:off x="1890993" y="3869477"/>
            <a:ext cx="149656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dirty="0"/>
              <a:t>XH+XDH*TS+K(1,1)*RES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416E2F-0984-4DDB-BCD9-F88C8BE42EB6}"/>
                  </a:ext>
                </a:extLst>
              </p:cNvPr>
              <p:cNvSpPr txBox="1"/>
              <p:nvPr/>
            </p:nvSpPr>
            <p:spPr>
              <a:xfrm>
                <a:off x="2005668" y="4051639"/>
                <a:ext cx="14099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𝑋𝐷𝐻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s-E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2,1</m:t>
                        </m:r>
                      </m:e>
                    </m:d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𝑅𝐸𝑆</m:t>
                    </m:r>
                  </m:oMath>
                </a14:m>
                <a:r>
                  <a:rPr lang="en-GB" sz="1200" dirty="0"/>
                  <a:t>;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416E2F-0984-4DDB-BCD9-F88C8BE42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668" y="4051639"/>
                <a:ext cx="1409938" cy="184666"/>
              </a:xfrm>
              <a:prstGeom prst="rect">
                <a:avLst/>
              </a:prstGeom>
              <a:blipFill>
                <a:blip r:embed="rId8"/>
                <a:stretch>
                  <a:fillRect l="-3896" t="-26667" r="-6061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07DD12C-3FAB-4CE4-853C-E8BF5CFC33FD}"/>
                  </a:ext>
                </a:extLst>
              </p:cNvPr>
              <p:cNvSpPr txBox="1"/>
              <p:nvPr/>
            </p:nvSpPr>
            <p:spPr>
              <a:xfrm>
                <a:off x="2055575" y="4224778"/>
                <a:ext cx="1021755" cy="208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𝑆𝑄𝑅𝑇</m:t>
                      </m:r>
                      <m:d>
                        <m:d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e>
                      </m:d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07DD12C-3FAB-4CE4-853C-E8BF5CFC3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575" y="4224778"/>
                <a:ext cx="1021755" cy="208455"/>
              </a:xfrm>
              <a:prstGeom prst="rect">
                <a:avLst/>
              </a:prstGeom>
              <a:blipFill>
                <a:blip r:embed="rId9"/>
                <a:stretch>
                  <a:fillRect l="-4167" r="-2381" b="-20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51954F-FD29-4688-9F2A-247E63428430}"/>
                  </a:ext>
                </a:extLst>
              </p:cNvPr>
              <p:cNvSpPr txBox="1"/>
              <p:nvPr/>
            </p:nvSpPr>
            <p:spPr>
              <a:xfrm>
                <a:off x="2034520" y="4434044"/>
                <a:ext cx="1021755" cy="208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𝑆𝑄𝑅𝑇</m:t>
                      </m:r>
                      <m:d>
                        <m:d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e>
                          </m:d>
                        </m:e>
                      </m:d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51954F-FD29-4688-9F2A-247E63428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20" y="4434044"/>
                <a:ext cx="1021755" cy="208455"/>
              </a:xfrm>
              <a:prstGeom prst="rect">
                <a:avLst/>
              </a:prstGeom>
              <a:blipFill>
                <a:blip r:embed="rId10"/>
                <a:stretch>
                  <a:fillRect l="-4192" r="-2395" b="-1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7CF2786-0CA5-4C39-86E7-8EE9B612CDD2}"/>
                  </a:ext>
                </a:extLst>
              </p:cNvPr>
              <p:cNvSpPr txBox="1"/>
              <p:nvPr/>
            </p:nvSpPr>
            <p:spPr>
              <a:xfrm>
                <a:off x="2142730" y="4954207"/>
                <a:ext cx="1021755" cy="208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𝑆𝑄𝑅𝑇</m:t>
                      </m:r>
                      <m:d>
                        <m:d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e>
                      </m:d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7CF2786-0CA5-4C39-86E7-8EE9B612C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730" y="4954207"/>
                <a:ext cx="1021755" cy="208455"/>
              </a:xfrm>
              <a:prstGeom prst="rect">
                <a:avLst/>
              </a:prstGeom>
              <a:blipFill>
                <a:blip r:embed="rId11"/>
                <a:stretch>
                  <a:fillRect l="-4167" r="-2381" b="-20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EBEBCED-2AF0-4062-8754-C6B50CEDA827}"/>
                  </a:ext>
                </a:extLst>
              </p:cNvPr>
              <p:cNvSpPr txBox="1"/>
              <p:nvPr/>
            </p:nvSpPr>
            <p:spPr>
              <a:xfrm>
                <a:off x="2142729" y="5129025"/>
                <a:ext cx="1021755" cy="208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𝑆𝑄𝑅𝑇</m:t>
                      </m:r>
                      <m:d>
                        <m:d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e>
                          </m:d>
                        </m:e>
                      </m:d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EBEBCED-2AF0-4062-8754-C6B50CEDA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729" y="5129025"/>
                <a:ext cx="1021755" cy="208455"/>
              </a:xfrm>
              <a:prstGeom prst="rect">
                <a:avLst/>
              </a:prstGeom>
              <a:blipFill>
                <a:blip r:embed="rId12"/>
                <a:stretch>
                  <a:fillRect l="-4167" r="-2381" b="-1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E8AFDA-BE74-42C3-8AA0-CF049CE43AF5}"/>
                  </a:ext>
                </a:extLst>
              </p:cNvPr>
              <p:cNvSpPr txBox="1"/>
              <p:nvPr/>
            </p:nvSpPr>
            <p:spPr>
              <a:xfrm>
                <a:off x="2151439" y="4608466"/>
                <a:ext cx="34304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1200" dirty="0"/>
                  <a:t>X-XH</a:t>
                </a:r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E8AFDA-BE74-42C3-8AA0-CF049CE43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439" y="4608466"/>
                <a:ext cx="343043" cy="184666"/>
              </a:xfrm>
              <a:prstGeom prst="rect">
                <a:avLst/>
              </a:prstGeom>
              <a:blipFill>
                <a:blip r:embed="rId13"/>
                <a:stretch>
                  <a:fillRect l="-28571" t="-26667" r="-16071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8219DA-845B-448B-B4DD-6BF6E8ABFA03}"/>
                  </a:ext>
                </a:extLst>
              </p:cNvPr>
              <p:cNvSpPr txBox="1"/>
              <p:nvPr/>
            </p:nvSpPr>
            <p:spPr>
              <a:xfrm>
                <a:off x="2267555" y="4783390"/>
                <a:ext cx="5321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1200" dirty="0"/>
                  <a:t>XD-XDH</a:t>
                </a:r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8219DA-845B-448B-B4DD-6BF6E8ABF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555" y="4783390"/>
                <a:ext cx="532197" cy="184666"/>
              </a:xfrm>
              <a:prstGeom prst="rect">
                <a:avLst/>
              </a:prstGeom>
              <a:blipFill>
                <a:blip r:embed="rId14"/>
                <a:stretch>
                  <a:fillRect l="-18391" t="-26667" r="-9195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D72B7AD3-C614-41F1-BD7F-882874DE05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5723" y="931851"/>
            <a:ext cx="1303663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2357" y="3750817"/>
            <a:ext cx="262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86903" y="3756659"/>
            <a:ext cx="346710" cy="272415"/>
          </a:xfrm>
          <a:custGeom>
            <a:avLst/>
            <a:gdLst/>
            <a:ahLst/>
            <a:cxnLst/>
            <a:rect l="l" t="t" r="r" b="b"/>
            <a:pathLst>
              <a:path w="346710" h="272414">
                <a:moveTo>
                  <a:pt x="346710" y="135635"/>
                </a:moveTo>
                <a:lnTo>
                  <a:pt x="199644" y="0"/>
                </a:lnTo>
                <a:lnTo>
                  <a:pt x="199644" y="67817"/>
                </a:lnTo>
                <a:lnTo>
                  <a:pt x="0" y="67817"/>
                </a:lnTo>
                <a:lnTo>
                  <a:pt x="0" y="204215"/>
                </a:lnTo>
                <a:lnTo>
                  <a:pt x="199644" y="204215"/>
                </a:lnTo>
                <a:lnTo>
                  <a:pt x="199644" y="272033"/>
                </a:lnTo>
                <a:lnTo>
                  <a:pt x="346710" y="13563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91903" y="512826"/>
            <a:ext cx="0" cy="704850"/>
          </a:xfrm>
          <a:custGeom>
            <a:avLst/>
            <a:gdLst/>
            <a:ahLst/>
            <a:cxnLst/>
            <a:rect l="l" t="t" r="r" b="b"/>
            <a:pathLst>
              <a:path h="704850">
                <a:moveTo>
                  <a:pt x="0" y="0"/>
                </a:moveTo>
                <a:lnTo>
                  <a:pt x="0" y="704850"/>
                </a:lnTo>
              </a:path>
            </a:pathLst>
          </a:custGeom>
          <a:ln w="9143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91903" y="3892296"/>
            <a:ext cx="0" cy="704850"/>
          </a:xfrm>
          <a:custGeom>
            <a:avLst/>
            <a:gdLst/>
            <a:ahLst/>
            <a:cxnLst/>
            <a:rect l="l" t="t" r="r" b="b"/>
            <a:pathLst>
              <a:path h="704850">
                <a:moveTo>
                  <a:pt x="0" y="0"/>
                </a:moveTo>
                <a:lnTo>
                  <a:pt x="0" y="704850"/>
                </a:lnTo>
              </a:path>
            </a:pathLst>
          </a:custGeom>
          <a:ln w="9143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70589" y="1366266"/>
            <a:ext cx="189865" cy="2198370"/>
          </a:xfrm>
          <a:custGeom>
            <a:avLst/>
            <a:gdLst/>
            <a:ahLst/>
            <a:cxnLst/>
            <a:rect l="l" t="t" r="r" b="b"/>
            <a:pathLst>
              <a:path w="189864" h="2198370">
                <a:moveTo>
                  <a:pt x="97345" y="1083183"/>
                </a:moveTo>
                <a:lnTo>
                  <a:pt x="96774" y="1082040"/>
                </a:lnTo>
                <a:lnTo>
                  <a:pt x="96774" y="16763"/>
                </a:lnTo>
                <a:lnTo>
                  <a:pt x="93726" y="13715"/>
                </a:lnTo>
                <a:lnTo>
                  <a:pt x="93726" y="12953"/>
                </a:lnTo>
                <a:lnTo>
                  <a:pt x="92964" y="12953"/>
                </a:lnTo>
                <a:lnTo>
                  <a:pt x="89916" y="10667"/>
                </a:lnTo>
                <a:lnTo>
                  <a:pt x="50101" y="2038"/>
                </a:lnTo>
                <a:lnTo>
                  <a:pt x="9906" y="21"/>
                </a:lnTo>
                <a:lnTo>
                  <a:pt x="0" y="0"/>
                </a:lnTo>
                <a:lnTo>
                  <a:pt x="0" y="9144"/>
                </a:lnTo>
                <a:lnTo>
                  <a:pt x="9905" y="9190"/>
                </a:lnTo>
                <a:lnTo>
                  <a:pt x="29394" y="10398"/>
                </a:lnTo>
                <a:lnTo>
                  <a:pt x="48429" y="11720"/>
                </a:lnTo>
                <a:lnTo>
                  <a:pt x="69167" y="14567"/>
                </a:lnTo>
                <a:lnTo>
                  <a:pt x="86106" y="19811"/>
                </a:lnTo>
                <a:lnTo>
                  <a:pt x="86868" y="20192"/>
                </a:lnTo>
                <a:lnTo>
                  <a:pt x="86868" y="19811"/>
                </a:lnTo>
                <a:lnTo>
                  <a:pt x="87630" y="20573"/>
                </a:lnTo>
                <a:lnTo>
                  <a:pt x="87630" y="19811"/>
                </a:lnTo>
                <a:lnTo>
                  <a:pt x="88392" y="21335"/>
                </a:lnTo>
                <a:lnTo>
                  <a:pt x="88392" y="1087374"/>
                </a:lnTo>
                <a:lnTo>
                  <a:pt x="89154" y="1087374"/>
                </a:lnTo>
                <a:lnTo>
                  <a:pt x="89154" y="1088136"/>
                </a:lnTo>
                <a:lnTo>
                  <a:pt x="90678" y="1089660"/>
                </a:lnTo>
                <a:lnTo>
                  <a:pt x="90678" y="1090422"/>
                </a:lnTo>
                <a:lnTo>
                  <a:pt x="91440" y="1090422"/>
                </a:lnTo>
                <a:lnTo>
                  <a:pt x="93726" y="1091946"/>
                </a:lnTo>
                <a:lnTo>
                  <a:pt x="94488" y="1091946"/>
                </a:lnTo>
                <a:lnTo>
                  <a:pt x="94488" y="1092708"/>
                </a:lnTo>
                <a:lnTo>
                  <a:pt x="96012" y="1093089"/>
                </a:lnTo>
                <a:lnTo>
                  <a:pt x="96012" y="1082040"/>
                </a:lnTo>
                <a:lnTo>
                  <a:pt x="96774" y="1082802"/>
                </a:lnTo>
                <a:lnTo>
                  <a:pt x="97345" y="1083183"/>
                </a:lnTo>
                <a:close/>
              </a:path>
              <a:path w="189864" h="2198370">
                <a:moveTo>
                  <a:pt x="87630" y="2177034"/>
                </a:moveTo>
                <a:lnTo>
                  <a:pt x="47801" y="2186282"/>
                </a:lnTo>
                <a:lnTo>
                  <a:pt x="0" y="2188464"/>
                </a:lnTo>
                <a:lnTo>
                  <a:pt x="0" y="2198370"/>
                </a:lnTo>
                <a:lnTo>
                  <a:pt x="9906" y="2197608"/>
                </a:lnTo>
                <a:lnTo>
                  <a:pt x="27834" y="2197332"/>
                </a:lnTo>
                <a:lnTo>
                  <a:pt x="51206" y="2195502"/>
                </a:lnTo>
                <a:lnTo>
                  <a:pt x="74121" y="2191867"/>
                </a:lnTo>
                <a:lnTo>
                  <a:pt x="86868" y="2187487"/>
                </a:lnTo>
                <a:lnTo>
                  <a:pt x="86868" y="2177796"/>
                </a:lnTo>
                <a:lnTo>
                  <a:pt x="87630" y="2177034"/>
                </a:lnTo>
                <a:close/>
              </a:path>
              <a:path w="189864" h="2198370">
                <a:moveTo>
                  <a:pt x="87630" y="20573"/>
                </a:moveTo>
                <a:lnTo>
                  <a:pt x="86868" y="19811"/>
                </a:lnTo>
                <a:lnTo>
                  <a:pt x="86868" y="20192"/>
                </a:lnTo>
                <a:lnTo>
                  <a:pt x="87630" y="20573"/>
                </a:lnTo>
                <a:close/>
              </a:path>
              <a:path w="189864" h="2198370">
                <a:moveTo>
                  <a:pt x="88392" y="2176272"/>
                </a:moveTo>
                <a:lnTo>
                  <a:pt x="86868" y="2177796"/>
                </a:lnTo>
                <a:lnTo>
                  <a:pt x="86868" y="2187487"/>
                </a:lnTo>
                <a:lnTo>
                  <a:pt x="87630" y="2187225"/>
                </a:lnTo>
                <a:lnTo>
                  <a:pt x="87630" y="2177796"/>
                </a:lnTo>
                <a:lnTo>
                  <a:pt x="88392" y="2176272"/>
                </a:lnTo>
                <a:close/>
              </a:path>
              <a:path w="189864" h="2198370">
                <a:moveTo>
                  <a:pt x="88392" y="21335"/>
                </a:moveTo>
                <a:lnTo>
                  <a:pt x="87630" y="19811"/>
                </a:lnTo>
                <a:lnTo>
                  <a:pt x="87630" y="20573"/>
                </a:lnTo>
                <a:lnTo>
                  <a:pt x="88392" y="21335"/>
                </a:lnTo>
                <a:close/>
              </a:path>
              <a:path w="189864" h="2198370">
                <a:moveTo>
                  <a:pt x="88392" y="1086612"/>
                </a:moveTo>
                <a:lnTo>
                  <a:pt x="88392" y="21335"/>
                </a:lnTo>
                <a:lnTo>
                  <a:pt x="87630" y="20573"/>
                </a:lnTo>
                <a:lnTo>
                  <a:pt x="87630" y="1085088"/>
                </a:lnTo>
                <a:lnTo>
                  <a:pt x="88392" y="1086612"/>
                </a:lnTo>
                <a:close/>
              </a:path>
              <a:path w="189864" h="2198370">
                <a:moveTo>
                  <a:pt x="175260" y="1103376"/>
                </a:moveTo>
                <a:lnTo>
                  <a:pt x="155605" y="1102796"/>
                </a:lnTo>
                <a:lnTo>
                  <a:pt x="135926" y="1101509"/>
                </a:lnTo>
                <a:lnTo>
                  <a:pt x="118122" y="1098917"/>
                </a:lnTo>
                <a:lnTo>
                  <a:pt x="117234" y="1099046"/>
                </a:lnTo>
                <a:lnTo>
                  <a:pt x="98298" y="1103376"/>
                </a:lnTo>
                <a:lnTo>
                  <a:pt x="94488" y="1105662"/>
                </a:lnTo>
                <a:lnTo>
                  <a:pt x="93726" y="1105662"/>
                </a:lnTo>
                <a:lnTo>
                  <a:pt x="91440" y="1107186"/>
                </a:lnTo>
                <a:lnTo>
                  <a:pt x="89154" y="1109472"/>
                </a:lnTo>
                <a:lnTo>
                  <a:pt x="89154" y="1110234"/>
                </a:lnTo>
                <a:lnTo>
                  <a:pt x="88392" y="1110996"/>
                </a:lnTo>
                <a:lnTo>
                  <a:pt x="87630" y="1112520"/>
                </a:lnTo>
                <a:lnTo>
                  <a:pt x="87630" y="2177034"/>
                </a:lnTo>
                <a:lnTo>
                  <a:pt x="88392" y="2176272"/>
                </a:lnTo>
                <a:lnTo>
                  <a:pt x="88392" y="2186963"/>
                </a:lnTo>
                <a:lnTo>
                  <a:pt x="90678" y="2186178"/>
                </a:lnTo>
                <a:lnTo>
                  <a:pt x="92964" y="2184654"/>
                </a:lnTo>
                <a:lnTo>
                  <a:pt x="93726" y="2184654"/>
                </a:lnTo>
                <a:lnTo>
                  <a:pt x="93726" y="2183892"/>
                </a:lnTo>
                <a:lnTo>
                  <a:pt x="95250" y="2182368"/>
                </a:lnTo>
                <a:lnTo>
                  <a:pt x="96012" y="2182368"/>
                </a:lnTo>
                <a:lnTo>
                  <a:pt x="96012" y="1115568"/>
                </a:lnTo>
                <a:lnTo>
                  <a:pt x="97536" y="1114044"/>
                </a:lnTo>
                <a:lnTo>
                  <a:pt x="97536" y="1114552"/>
                </a:lnTo>
                <a:lnTo>
                  <a:pt x="98298" y="1114298"/>
                </a:lnTo>
                <a:lnTo>
                  <a:pt x="98298" y="1114044"/>
                </a:lnTo>
                <a:lnTo>
                  <a:pt x="101346" y="1112520"/>
                </a:lnTo>
                <a:lnTo>
                  <a:pt x="119490" y="1108280"/>
                </a:lnTo>
                <a:lnTo>
                  <a:pt x="137983" y="1105842"/>
                </a:lnTo>
                <a:lnTo>
                  <a:pt x="157470" y="1104409"/>
                </a:lnTo>
                <a:lnTo>
                  <a:pt x="175260" y="1103376"/>
                </a:lnTo>
                <a:close/>
              </a:path>
              <a:path w="189864" h="2198370">
                <a:moveTo>
                  <a:pt x="88392" y="2186963"/>
                </a:moveTo>
                <a:lnTo>
                  <a:pt x="88392" y="2176272"/>
                </a:lnTo>
                <a:lnTo>
                  <a:pt x="87630" y="2177796"/>
                </a:lnTo>
                <a:lnTo>
                  <a:pt x="87630" y="2187225"/>
                </a:lnTo>
                <a:lnTo>
                  <a:pt x="88392" y="2186963"/>
                </a:lnTo>
                <a:close/>
              </a:path>
              <a:path w="189864" h="2198370">
                <a:moveTo>
                  <a:pt x="97536" y="1093470"/>
                </a:moveTo>
                <a:lnTo>
                  <a:pt x="97536" y="1083564"/>
                </a:lnTo>
                <a:lnTo>
                  <a:pt x="96012" y="1082040"/>
                </a:lnTo>
                <a:lnTo>
                  <a:pt x="96012" y="1093089"/>
                </a:lnTo>
                <a:lnTo>
                  <a:pt x="97536" y="1093470"/>
                </a:lnTo>
                <a:close/>
              </a:path>
              <a:path w="189864" h="2198370">
                <a:moveTo>
                  <a:pt x="97231" y="1114653"/>
                </a:moveTo>
                <a:lnTo>
                  <a:pt x="96774" y="1114806"/>
                </a:lnTo>
                <a:lnTo>
                  <a:pt x="96012" y="1115568"/>
                </a:lnTo>
                <a:lnTo>
                  <a:pt x="96012" y="2181606"/>
                </a:lnTo>
                <a:lnTo>
                  <a:pt x="96774" y="2180844"/>
                </a:lnTo>
                <a:lnTo>
                  <a:pt x="96774" y="1115568"/>
                </a:lnTo>
                <a:lnTo>
                  <a:pt x="97231" y="1114653"/>
                </a:lnTo>
                <a:close/>
              </a:path>
              <a:path w="189864" h="2198370">
                <a:moveTo>
                  <a:pt x="97536" y="1083564"/>
                </a:moveTo>
                <a:lnTo>
                  <a:pt x="97345" y="1083183"/>
                </a:lnTo>
                <a:lnTo>
                  <a:pt x="96774" y="1082802"/>
                </a:lnTo>
                <a:lnTo>
                  <a:pt x="97536" y="1083564"/>
                </a:lnTo>
                <a:close/>
              </a:path>
              <a:path w="189864" h="2198370">
                <a:moveTo>
                  <a:pt x="97536" y="1114044"/>
                </a:moveTo>
                <a:lnTo>
                  <a:pt x="96774" y="1114806"/>
                </a:lnTo>
                <a:lnTo>
                  <a:pt x="97231" y="1114653"/>
                </a:lnTo>
                <a:lnTo>
                  <a:pt x="97536" y="1114044"/>
                </a:lnTo>
                <a:close/>
              </a:path>
              <a:path w="189864" h="2198370">
                <a:moveTo>
                  <a:pt x="97536" y="1114552"/>
                </a:moveTo>
                <a:lnTo>
                  <a:pt x="97536" y="1114044"/>
                </a:lnTo>
                <a:lnTo>
                  <a:pt x="97231" y="1114653"/>
                </a:lnTo>
                <a:lnTo>
                  <a:pt x="97536" y="1114552"/>
                </a:lnTo>
                <a:close/>
              </a:path>
              <a:path w="189864" h="2198370">
                <a:moveTo>
                  <a:pt x="99060" y="1093888"/>
                </a:moveTo>
                <a:lnTo>
                  <a:pt x="99060" y="1084326"/>
                </a:lnTo>
                <a:lnTo>
                  <a:pt x="97345" y="1083183"/>
                </a:lnTo>
                <a:lnTo>
                  <a:pt x="97536" y="1083564"/>
                </a:lnTo>
                <a:lnTo>
                  <a:pt x="97536" y="1093470"/>
                </a:lnTo>
                <a:lnTo>
                  <a:pt x="99060" y="1093888"/>
                </a:lnTo>
                <a:close/>
              </a:path>
              <a:path w="189864" h="2198370">
                <a:moveTo>
                  <a:pt x="175260" y="1094232"/>
                </a:moveTo>
                <a:lnTo>
                  <a:pt x="118406" y="1089329"/>
                </a:lnTo>
                <a:lnTo>
                  <a:pt x="98298" y="1083564"/>
                </a:lnTo>
                <a:lnTo>
                  <a:pt x="99060" y="1084326"/>
                </a:lnTo>
                <a:lnTo>
                  <a:pt x="99060" y="1093888"/>
                </a:lnTo>
                <a:lnTo>
                  <a:pt x="116483" y="1098678"/>
                </a:lnTo>
                <a:lnTo>
                  <a:pt x="117234" y="1098788"/>
                </a:lnTo>
                <a:lnTo>
                  <a:pt x="118406" y="1098876"/>
                </a:lnTo>
                <a:lnTo>
                  <a:pt x="136445" y="1096251"/>
                </a:lnTo>
                <a:lnTo>
                  <a:pt x="155605" y="1094749"/>
                </a:lnTo>
                <a:lnTo>
                  <a:pt x="175260" y="1094232"/>
                </a:lnTo>
                <a:close/>
              </a:path>
              <a:path w="189864" h="2198370">
                <a:moveTo>
                  <a:pt x="99060" y="1114044"/>
                </a:moveTo>
                <a:lnTo>
                  <a:pt x="98298" y="1114044"/>
                </a:lnTo>
                <a:lnTo>
                  <a:pt x="98298" y="1114298"/>
                </a:lnTo>
                <a:lnTo>
                  <a:pt x="99060" y="1114044"/>
                </a:lnTo>
                <a:close/>
              </a:path>
              <a:path w="189864" h="2198370">
                <a:moveTo>
                  <a:pt x="189738" y="1101852"/>
                </a:moveTo>
                <a:lnTo>
                  <a:pt x="189738" y="1096518"/>
                </a:lnTo>
                <a:lnTo>
                  <a:pt x="187452" y="1094232"/>
                </a:lnTo>
                <a:lnTo>
                  <a:pt x="175260" y="1094232"/>
                </a:lnTo>
                <a:lnTo>
                  <a:pt x="155605" y="1094749"/>
                </a:lnTo>
                <a:lnTo>
                  <a:pt x="136445" y="1096251"/>
                </a:lnTo>
                <a:lnTo>
                  <a:pt x="118122" y="1098917"/>
                </a:lnTo>
                <a:lnTo>
                  <a:pt x="135926" y="1101509"/>
                </a:lnTo>
                <a:lnTo>
                  <a:pt x="155605" y="1102796"/>
                </a:lnTo>
                <a:lnTo>
                  <a:pt x="175260" y="1103376"/>
                </a:lnTo>
                <a:lnTo>
                  <a:pt x="187452" y="1103376"/>
                </a:lnTo>
                <a:lnTo>
                  <a:pt x="189738" y="1101852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71065" y="2358643"/>
            <a:ext cx="20205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relleno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arrays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para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funciones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“plot”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7F5B3C1-CA8F-46C2-A771-D2A13F6ED53F}"/>
              </a:ext>
            </a:extLst>
          </p:cNvPr>
          <p:cNvSpPr txBox="1"/>
          <p:nvPr/>
        </p:nvSpPr>
        <p:spPr>
          <a:xfrm>
            <a:off x="2527300" y="1399671"/>
            <a:ext cx="16427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count=count+1;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ArrayT(count)=T; </a:t>
            </a:r>
            <a:r>
              <a:rPr sz="1200" spc="-5" dirty="0">
                <a:latin typeface="Calibri"/>
                <a:cs typeface="Calibri"/>
              </a:rPr>
              <a:t> ArrayX(count)=X;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ArrayXH(count)=XH;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ArrayXD(count)=XD; </a:t>
            </a:r>
            <a:r>
              <a:rPr sz="1200" spc="-5" dirty="0">
                <a:latin typeface="Calibri"/>
                <a:cs typeface="Calibri"/>
              </a:rPr>
              <a:t> ArrayXDH(count)=XDH; </a:t>
            </a:r>
            <a:r>
              <a:rPr sz="1200" dirty="0">
                <a:latin typeface="Calibri"/>
                <a:cs typeface="Calibri"/>
              </a:rPr>
              <a:t> 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D2B2FF48-768B-4D90-B8F3-9F4CB309D39C}"/>
              </a:ext>
            </a:extLst>
          </p:cNvPr>
          <p:cNvSpPr txBox="1"/>
          <p:nvPr/>
        </p:nvSpPr>
        <p:spPr>
          <a:xfrm>
            <a:off x="2527300" y="2508205"/>
            <a:ext cx="212217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ArrayXHERR(count)=XHERR;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ArraySP11(count)=SP11;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ArraySP11P(count)=SP11P;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ArrayXDHERR(count)=XDHERR;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ArraySP22(count)=SP22;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ArraySP22P(count)=SP22P;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934326" y="6468746"/>
            <a:ext cx="190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clc</a:t>
            </a:r>
          </a:p>
        </p:txBody>
      </p:sp>
      <p:sp>
        <p:nvSpPr>
          <p:cNvPr id="11" name="object 11"/>
          <p:cNvSpPr/>
          <p:nvPr/>
        </p:nvSpPr>
        <p:spPr>
          <a:xfrm>
            <a:off x="2647454" y="539495"/>
            <a:ext cx="0" cy="704850"/>
          </a:xfrm>
          <a:custGeom>
            <a:avLst/>
            <a:gdLst/>
            <a:ahLst/>
            <a:cxnLst/>
            <a:rect l="l" t="t" r="r" b="b"/>
            <a:pathLst>
              <a:path h="704850">
                <a:moveTo>
                  <a:pt x="0" y="0"/>
                </a:moveTo>
                <a:lnTo>
                  <a:pt x="0" y="704850"/>
                </a:lnTo>
              </a:path>
            </a:pathLst>
          </a:custGeom>
          <a:ln w="9906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C4D961FC-51E6-4794-B5FD-CF2C63462F40}"/>
              </a:ext>
            </a:extLst>
          </p:cNvPr>
          <p:cNvSpPr txBox="1"/>
          <p:nvPr/>
        </p:nvSpPr>
        <p:spPr>
          <a:xfrm>
            <a:off x="1897512" y="1483507"/>
            <a:ext cx="5963788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figu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e  </a:t>
            </a:r>
            <a:r>
              <a:rPr sz="1200" spc="-5" dirty="0">
                <a:latin typeface="Calibri"/>
                <a:cs typeface="Calibri"/>
              </a:rPr>
              <a:t>plot(</a:t>
            </a:r>
            <a:r>
              <a:rPr lang="es-ES" sz="1200" spc="-5" dirty="0">
                <a:latin typeface="Calibri"/>
                <a:cs typeface="Calibri"/>
              </a:rPr>
              <a:t>ArrayT, ArrayX,’- -’);</a:t>
            </a:r>
          </a:p>
          <a:p>
            <a:pPr marL="12700" marR="942340"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hold on; plot (ArrayT, ArrayXH); hold off; grid on;</a:t>
            </a:r>
            <a:endParaRPr sz="1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n-GB" sz="1200" dirty="0">
                <a:latin typeface="Calibri"/>
                <a:cs typeface="Calibri"/>
              </a:rPr>
              <a:t>x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('Time (Sec)') </a:t>
            </a:r>
            <a:r>
              <a:rPr lang="es-ES" sz="1200" dirty="0">
                <a:latin typeface="Calibri"/>
                <a:cs typeface="Calibri"/>
              </a:rPr>
              <a:t>;</a:t>
            </a:r>
            <a:r>
              <a:rPr sz="1200" spc="5" dirty="0">
                <a:latin typeface="Calibri"/>
                <a:cs typeface="Calibri"/>
              </a:rPr>
              <a:t> </a:t>
            </a:r>
            <a:endParaRPr lang="es-ES" sz="1200" spc="5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n-GB" sz="1200" spc="-5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label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('Altitude </a:t>
            </a:r>
            <a:r>
              <a:rPr sz="1200" dirty="0">
                <a:latin typeface="Calibri"/>
                <a:cs typeface="Calibri"/>
              </a:rPr>
              <a:t>(Ft)')</a:t>
            </a:r>
            <a:r>
              <a:rPr lang="es-ES" sz="1200" dirty="0">
                <a:latin typeface="Calibri"/>
                <a:cs typeface="Calibri"/>
              </a:rPr>
              <a:t>;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260" dirty="0">
                <a:latin typeface="Calibri"/>
                <a:cs typeface="Calibri"/>
              </a:rPr>
              <a:t> </a:t>
            </a:r>
            <a:endParaRPr lang="es-ES" sz="1200" spc="-26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axis([0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30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0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400000])</a:t>
            </a:r>
            <a:r>
              <a:rPr lang="es-ES" sz="1200" spc="-5" dirty="0">
                <a:latin typeface="Calibri"/>
                <a:cs typeface="Calibri"/>
              </a:rPr>
              <a:t>;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036C802-7432-420A-8448-9952E085B2B9}"/>
              </a:ext>
            </a:extLst>
          </p:cNvPr>
          <p:cNvSpPr txBox="1"/>
          <p:nvPr/>
        </p:nvSpPr>
        <p:spPr>
          <a:xfrm>
            <a:off x="1897513" y="2580786"/>
            <a:ext cx="5277987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5" dirty="0">
                <a:latin typeface="Calibri"/>
                <a:cs typeface="Calibri"/>
              </a:rPr>
              <a:t>figu</a:t>
            </a:r>
            <a:r>
              <a:rPr lang="en-GB" sz="1200" spc="-20" dirty="0">
                <a:latin typeface="Calibri"/>
                <a:cs typeface="Calibri"/>
              </a:rPr>
              <a:t>r</a:t>
            </a:r>
            <a:r>
              <a:rPr lang="en-GB" sz="1200" dirty="0">
                <a:latin typeface="Calibri"/>
                <a:cs typeface="Calibri"/>
              </a:rPr>
              <a:t>e  </a:t>
            </a:r>
            <a:r>
              <a:rPr lang="en-GB" sz="1200" spc="-5" dirty="0">
                <a:latin typeface="Calibri"/>
                <a:cs typeface="Calibri"/>
              </a:rPr>
              <a:t>plot(ArrayT, ArrayXD,’- -’);</a:t>
            </a:r>
          </a:p>
          <a:p>
            <a:pPr marL="12700" marR="942340"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hold on; plot (ArrayT, ArrayXDH); hold off; grid on;</a:t>
            </a:r>
            <a:endParaRPr lang="en-GB" sz="1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n-GB" sz="1200" dirty="0">
                <a:latin typeface="Calibri"/>
                <a:cs typeface="Calibri"/>
              </a:rPr>
              <a:t>x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('Time (Sec)’)</a:t>
            </a:r>
            <a:r>
              <a:rPr lang="es-ES" sz="1200" dirty="0">
                <a:latin typeface="Calibri"/>
                <a:cs typeface="Calibri"/>
              </a:rPr>
              <a:t>;</a:t>
            </a:r>
          </a:p>
          <a:p>
            <a:pPr marL="12700" marR="5080">
              <a:lnSpc>
                <a:spcPct val="100000"/>
              </a:lnSpc>
            </a:pPr>
            <a:r>
              <a:rPr lang="en-GB" sz="1200" dirty="0">
                <a:latin typeface="Calibri"/>
                <a:cs typeface="Calibri"/>
              </a:rPr>
              <a:t>y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</a:t>
            </a:r>
            <a:r>
              <a:rPr sz="1200" spc="-10" dirty="0">
                <a:latin typeface="Calibri"/>
                <a:cs typeface="Calibri"/>
              </a:rPr>
              <a:t>'</a:t>
            </a:r>
            <a:r>
              <a:rPr sz="1200" spc="-6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elocity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(Ft/Sec)’)</a:t>
            </a:r>
            <a:r>
              <a:rPr lang="es-ES" sz="1200" dirty="0">
                <a:latin typeface="Calibri"/>
                <a:cs typeface="Calibri"/>
              </a:rPr>
              <a:t>;</a:t>
            </a: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axis([0 30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‐10000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0])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1C6E7B3B-D835-4E1D-A9C9-E3C7151ACAD1}"/>
              </a:ext>
            </a:extLst>
          </p:cNvPr>
          <p:cNvSpPr txBox="1"/>
          <p:nvPr/>
        </p:nvSpPr>
        <p:spPr>
          <a:xfrm>
            <a:off x="1897512" y="3781890"/>
            <a:ext cx="5963788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5" dirty="0">
                <a:latin typeface="Calibri"/>
                <a:cs typeface="Calibri"/>
              </a:rPr>
              <a:t>figu</a:t>
            </a:r>
            <a:r>
              <a:rPr lang="en-GB" sz="1200" spc="-20" dirty="0">
                <a:latin typeface="Calibri"/>
                <a:cs typeface="Calibri"/>
              </a:rPr>
              <a:t>r</a:t>
            </a:r>
            <a:r>
              <a:rPr lang="en-GB" sz="1200" dirty="0">
                <a:latin typeface="Calibri"/>
                <a:cs typeface="Calibri"/>
              </a:rPr>
              <a:t>e  </a:t>
            </a:r>
            <a:r>
              <a:rPr lang="en-GB" sz="1200" spc="-5" dirty="0">
                <a:latin typeface="Calibri"/>
                <a:cs typeface="Calibri"/>
              </a:rPr>
              <a:t>plot(ArrayT, ArrayXHERR);</a:t>
            </a:r>
          </a:p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hold on; plot (ArrayT, ArraySP11, ‘- -‘); </a:t>
            </a:r>
          </a:p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plot(ArrayT,ArraySP11P,’- -’); hold off; grid on;</a:t>
            </a:r>
            <a:endParaRPr lang="en-GB" sz="1200" spc="-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GB" sz="1200" dirty="0">
                <a:latin typeface="Calibri"/>
                <a:cs typeface="Calibri"/>
              </a:rPr>
              <a:t>x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('Time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(Sec)')</a:t>
            </a:r>
            <a:r>
              <a:rPr lang="es-ES" sz="1200" dirty="0">
                <a:latin typeface="Calibri"/>
                <a:cs typeface="Calibri"/>
              </a:rPr>
              <a:t>;</a:t>
            </a:r>
            <a:endParaRPr sz="1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n-GB" sz="1200" spc="-5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label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('Error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10" dirty="0">
                <a:latin typeface="Calibri"/>
                <a:cs typeface="Calibri"/>
              </a:rPr>
              <a:t>Estimate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Altitude (Ft)’)</a:t>
            </a:r>
            <a:r>
              <a:rPr lang="es-ES" sz="1200" dirty="0">
                <a:latin typeface="Calibri"/>
                <a:cs typeface="Calibri"/>
              </a:rPr>
              <a:t>;</a:t>
            </a:r>
          </a:p>
          <a:p>
            <a:pPr marL="12700" marR="5080">
              <a:lnSpc>
                <a:spcPct val="100000"/>
              </a:lnSpc>
            </a:pP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axis([0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30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‐1500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1500])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9816923C-CA8D-4958-9D0D-4EFBFD58F89F}"/>
              </a:ext>
            </a:extLst>
          </p:cNvPr>
          <p:cNvSpPr txBox="1"/>
          <p:nvPr/>
        </p:nvSpPr>
        <p:spPr>
          <a:xfrm>
            <a:off x="1934326" y="5177388"/>
            <a:ext cx="5582788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5" dirty="0">
                <a:latin typeface="Calibri"/>
                <a:cs typeface="Calibri"/>
              </a:rPr>
              <a:t>figu</a:t>
            </a:r>
            <a:r>
              <a:rPr lang="en-GB" sz="1200" spc="-20" dirty="0">
                <a:latin typeface="Calibri"/>
                <a:cs typeface="Calibri"/>
              </a:rPr>
              <a:t>r</a:t>
            </a:r>
            <a:r>
              <a:rPr lang="en-GB" sz="1200" dirty="0">
                <a:latin typeface="Calibri"/>
                <a:cs typeface="Calibri"/>
              </a:rPr>
              <a:t>e  </a:t>
            </a:r>
            <a:r>
              <a:rPr lang="en-GB" sz="1200" spc="-5" dirty="0">
                <a:latin typeface="Calibri"/>
                <a:cs typeface="Calibri"/>
              </a:rPr>
              <a:t>plot(ArrayT, ArrayXDHERR);</a:t>
            </a:r>
          </a:p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hold on; plot (ArrayT, ArraySP22, `- -’); </a:t>
            </a:r>
          </a:p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plot(ArrayT,ArraySP22P, ‘- -’); hold off; grid on;</a:t>
            </a:r>
            <a:endParaRPr lang="en-GB" sz="1200" spc="-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GB" sz="1200" dirty="0">
                <a:latin typeface="Calibri"/>
                <a:cs typeface="Calibri"/>
              </a:rPr>
              <a:t>x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('Time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(Sec)')</a:t>
            </a:r>
            <a:r>
              <a:rPr lang="es-ES" sz="1200" dirty="0">
                <a:latin typeface="Calibri"/>
                <a:cs typeface="Calibri"/>
              </a:rPr>
              <a:t>;</a:t>
            </a:r>
            <a:endParaRPr sz="1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s-ES" sz="1200" spc="-5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label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('Error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10" dirty="0">
                <a:latin typeface="Calibri"/>
                <a:cs typeface="Calibri"/>
              </a:rPr>
              <a:t>Estimate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10" dirty="0">
                <a:latin typeface="Calibri"/>
                <a:cs typeface="Calibri"/>
              </a:rPr>
              <a:t>Velocity </a:t>
            </a:r>
            <a:r>
              <a:rPr sz="1200" dirty="0">
                <a:latin typeface="Calibri"/>
                <a:cs typeface="Calibri"/>
              </a:rPr>
              <a:t>(Ft/Sec)’)</a:t>
            </a:r>
            <a:r>
              <a:rPr lang="es-ES" sz="1200" dirty="0">
                <a:latin typeface="Calibri"/>
                <a:cs typeface="Calibri"/>
              </a:rPr>
              <a:t>;</a:t>
            </a:r>
          </a:p>
          <a:p>
            <a:pPr marL="12700" marR="5080">
              <a:lnSpc>
                <a:spcPct val="100000"/>
              </a:lnSpc>
            </a:pP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axis([0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30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‐500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500])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0900" y="657225"/>
            <a:ext cx="8445500" cy="5613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75A87A-ACFE-4C8F-9E30-8EC64ACCAB9C}"/>
              </a:ext>
            </a:extLst>
          </p:cNvPr>
          <p:cNvSpPr/>
          <p:nvPr/>
        </p:nvSpPr>
        <p:spPr>
          <a:xfrm>
            <a:off x="774700" y="962025"/>
            <a:ext cx="9067800" cy="487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101921-356A-4638-A65C-B54A0ADB9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447603"/>
            <a:ext cx="2372056" cy="10288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9EB830-9DA3-4396-AD0A-53A41B550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649" y="1299139"/>
            <a:ext cx="6052913" cy="45396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300" y="577850"/>
            <a:ext cx="8839200" cy="3460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EBB503-5324-43DC-BF14-7674A57568B3}"/>
                  </a:ext>
                </a:extLst>
              </p:cNvPr>
              <p:cNvSpPr txBox="1"/>
              <p:nvPr/>
            </p:nvSpPr>
            <p:spPr>
              <a:xfrm>
                <a:off x="3746500" y="1495425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EBB503-5324-43DC-BF14-7674A5756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500" y="1495425"/>
                <a:ext cx="540212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800" y="590550"/>
            <a:ext cx="8674100" cy="4457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DF843B-C1FE-4414-90D6-4ABD7B8A21C3}"/>
                  </a:ext>
                </a:extLst>
              </p:cNvPr>
              <p:cNvSpPr txBox="1"/>
              <p:nvPr/>
            </p:nvSpPr>
            <p:spPr>
              <a:xfrm>
                <a:off x="4203700" y="1571625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DF843B-C1FE-4414-90D6-4ABD7B8A2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700" y="1571625"/>
                <a:ext cx="540212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FFDD59-1DCA-4551-9750-5855F24F56B2}"/>
                  </a:ext>
                </a:extLst>
              </p:cNvPr>
              <p:cNvSpPr txBox="1"/>
              <p:nvPr/>
            </p:nvSpPr>
            <p:spPr>
              <a:xfrm>
                <a:off x="4508500" y="3476625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FFDD59-1DCA-4551-9750-5855F24F5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00" y="3476625"/>
                <a:ext cx="540212" cy="461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850" y="533400"/>
            <a:ext cx="7874000" cy="4679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177206-8F30-4391-A309-45F70498A635}"/>
                  </a:ext>
                </a:extLst>
              </p:cNvPr>
              <p:cNvSpPr txBox="1"/>
              <p:nvPr/>
            </p:nvSpPr>
            <p:spPr>
              <a:xfrm>
                <a:off x="3365500" y="962025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177206-8F30-4391-A309-45F70498A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500" y="962025"/>
                <a:ext cx="540212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2261F5-D6ED-4115-BF27-1A8D66901396}"/>
                  </a:ext>
                </a:extLst>
              </p:cNvPr>
              <p:cNvSpPr txBox="1"/>
              <p:nvPr/>
            </p:nvSpPr>
            <p:spPr>
              <a:xfrm>
                <a:off x="7937500" y="2486025"/>
                <a:ext cx="608796" cy="1022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2261F5-D6ED-4115-BF27-1A8D6690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00" y="2486025"/>
                <a:ext cx="608796" cy="1022011"/>
              </a:xfrm>
              <a:prstGeom prst="rect">
                <a:avLst/>
              </a:prstGeom>
              <a:blipFill>
                <a:blip r:embed="rId4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3BD10C-CCEA-4398-888A-AAD957FB6536}"/>
                  </a:ext>
                </a:extLst>
              </p:cNvPr>
              <p:cNvSpPr txBox="1"/>
              <p:nvPr/>
            </p:nvSpPr>
            <p:spPr>
              <a:xfrm>
                <a:off x="7523250" y="2811849"/>
                <a:ext cx="25539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3BD10C-CCEA-4398-888A-AAD957FB6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250" y="2811849"/>
                <a:ext cx="255391" cy="215444"/>
              </a:xfrm>
              <a:prstGeom prst="rect">
                <a:avLst/>
              </a:prstGeom>
              <a:blipFill>
                <a:blip r:embed="rId5"/>
                <a:stretch>
                  <a:fillRect l="-16667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F93D4C-2A3E-4113-9A1A-8977FF5F3F5F}"/>
                  </a:ext>
                </a:extLst>
              </p:cNvPr>
              <p:cNvSpPr txBox="1"/>
              <p:nvPr/>
            </p:nvSpPr>
            <p:spPr>
              <a:xfrm>
                <a:off x="8089900" y="4079291"/>
                <a:ext cx="608796" cy="1022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F93D4C-2A3E-4113-9A1A-8977FF5F3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900" y="4079291"/>
                <a:ext cx="608796" cy="1022011"/>
              </a:xfrm>
              <a:prstGeom prst="rect">
                <a:avLst/>
              </a:prstGeom>
              <a:blipFill>
                <a:blip r:embed="rId6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8224A8-EE24-445F-BAF1-0EEF720EBE8C}"/>
                  </a:ext>
                </a:extLst>
              </p:cNvPr>
              <p:cNvSpPr txBox="1"/>
              <p:nvPr/>
            </p:nvSpPr>
            <p:spPr>
              <a:xfrm>
                <a:off x="7620681" y="4427836"/>
                <a:ext cx="25539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8224A8-EE24-445F-BAF1-0EEF720EB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681" y="4427836"/>
                <a:ext cx="255391" cy="215444"/>
              </a:xfrm>
              <a:prstGeom prst="rect">
                <a:avLst/>
              </a:prstGeom>
              <a:blipFill>
                <a:blip r:embed="rId5"/>
                <a:stretch>
                  <a:fillRect l="-16667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5E8BBD-2A3A-4E8B-8CCE-6DEE23CD67F4}"/>
                  </a:ext>
                </a:extLst>
              </p:cNvPr>
              <p:cNvSpPr txBox="1"/>
              <p:nvPr/>
            </p:nvSpPr>
            <p:spPr>
              <a:xfrm>
                <a:off x="2752447" y="4718502"/>
                <a:ext cx="613053" cy="4691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5E8BBD-2A3A-4E8B-8CCE-6DEE23CD6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447" y="4718502"/>
                <a:ext cx="613053" cy="4691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3AB89C-7F49-472D-B3AA-1BBEC3074AE5}"/>
                  </a:ext>
                </a:extLst>
              </p:cNvPr>
              <p:cNvSpPr txBox="1"/>
              <p:nvPr/>
            </p:nvSpPr>
            <p:spPr>
              <a:xfrm>
                <a:off x="2908300" y="3844707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3AB89C-7F49-472D-B3AA-1BBEC3074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300" y="3844707"/>
                <a:ext cx="540212" cy="4619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0E7059-1E09-4060-8876-4B49ED2BBA78}"/>
                  </a:ext>
                </a:extLst>
              </p:cNvPr>
              <p:cNvSpPr txBox="1"/>
              <p:nvPr/>
            </p:nvSpPr>
            <p:spPr>
              <a:xfrm>
                <a:off x="3822700" y="1621610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0E7059-1E09-4060-8876-4B49ED2BB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700" y="1621610"/>
                <a:ext cx="540212" cy="4619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411AD7-4DAB-40B3-A82A-BE2438BD58B9}"/>
                  </a:ext>
                </a:extLst>
              </p:cNvPr>
              <p:cNvSpPr txBox="1"/>
              <p:nvPr/>
            </p:nvSpPr>
            <p:spPr>
              <a:xfrm>
                <a:off x="4362912" y="2642414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411AD7-4DAB-40B3-A82A-BE2438BD5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12" y="2642414"/>
                <a:ext cx="540212" cy="4619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A9E141-A2C6-4F09-85F0-10B147A0EFD7}"/>
                  </a:ext>
                </a:extLst>
              </p:cNvPr>
              <p:cNvSpPr txBox="1"/>
              <p:nvPr/>
            </p:nvSpPr>
            <p:spPr>
              <a:xfrm>
                <a:off x="5465850" y="2642413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A9E141-A2C6-4F09-85F0-10B147A0E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850" y="2642413"/>
                <a:ext cx="540212" cy="4619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ED1765-E8A5-4010-803E-C42B62533438}"/>
                  </a:ext>
                </a:extLst>
              </p:cNvPr>
              <p:cNvSpPr txBox="1"/>
              <p:nvPr/>
            </p:nvSpPr>
            <p:spPr>
              <a:xfrm>
                <a:off x="6287425" y="2688610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ED1765-E8A5-4010-803E-C42B62533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25" y="2688610"/>
                <a:ext cx="540212" cy="4619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773" y="424983"/>
            <a:ext cx="86455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fundamental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discreta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transición 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obtiene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fácilmente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evaluando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fundamental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instantes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muestreo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3920" y="972091"/>
            <a:ext cx="199761" cy="2331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32710" y="1599522"/>
            <a:ext cx="1064122" cy="2331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53396" y="2123948"/>
            <a:ext cx="42373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La forma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discreta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 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07194" y="2797109"/>
            <a:ext cx="1297455" cy="23302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7517" y="3316478"/>
            <a:ext cx="128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28045" y="3615748"/>
            <a:ext cx="1231138" cy="2663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1747" y="4995374"/>
            <a:ext cx="312420" cy="27537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73791" y="4392422"/>
            <a:ext cx="7277100" cy="84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donde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Arial MT"/>
              <a:cs typeface="Arial MT"/>
            </a:endParaRPr>
          </a:p>
          <a:p>
            <a:pPr marL="450850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es una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formada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varianzas 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cada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fuente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ruido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950" y="558800"/>
            <a:ext cx="7486650" cy="551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6F3505-913B-4198-B0B8-2C64EB3AD9CA}"/>
                  </a:ext>
                </a:extLst>
              </p:cNvPr>
              <p:cNvSpPr txBox="1"/>
              <p:nvPr/>
            </p:nvSpPr>
            <p:spPr>
              <a:xfrm>
                <a:off x="4965700" y="4010025"/>
                <a:ext cx="608796" cy="1022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6F3505-913B-4198-B0B8-2C64EB3AD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00" y="4010025"/>
                <a:ext cx="608796" cy="1022011"/>
              </a:xfrm>
              <a:prstGeom prst="rect">
                <a:avLst/>
              </a:prstGeom>
              <a:blipFill>
                <a:blip r:embed="rId3"/>
                <a:stretch>
                  <a:fillRect l="-1010" r="-8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46112F-1072-44AC-A516-68A32DA0B55C}"/>
                  </a:ext>
                </a:extLst>
              </p:cNvPr>
              <p:cNvSpPr txBox="1"/>
              <p:nvPr/>
            </p:nvSpPr>
            <p:spPr>
              <a:xfrm>
                <a:off x="4612579" y="4413308"/>
                <a:ext cx="25539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46112F-1072-44AC-A516-68A32DA0B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579" y="4413308"/>
                <a:ext cx="255391" cy="215444"/>
              </a:xfrm>
              <a:prstGeom prst="rect">
                <a:avLst/>
              </a:prstGeom>
              <a:blipFill>
                <a:blip r:embed="rId4"/>
                <a:stretch>
                  <a:fillRect l="-16667"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266D96-F469-4E81-8E08-9CB25241B23A}"/>
                  </a:ext>
                </a:extLst>
              </p:cNvPr>
              <p:cNvSpPr txBox="1"/>
              <p:nvPr/>
            </p:nvSpPr>
            <p:spPr>
              <a:xfrm>
                <a:off x="6870700" y="2562225"/>
                <a:ext cx="613053" cy="4691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266D96-F469-4E81-8E08-9CB25241B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700" y="2562225"/>
                <a:ext cx="613053" cy="469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A97C13B-9E2D-4903-A622-5D4602318918}"/>
              </a:ext>
            </a:extLst>
          </p:cNvPr>
          <p:cNvSpPr txBox="1"/>
          <p:nvPr/>
        </p:nvSpPr>
        <p:spPr>
          <a:xfrm>
            <a:off x="1460500" y="1571625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400000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CE4DF-5EBD-4A64-9B40-B26D0D990979}"/>
              </a:ext>
            </a:extLst>
          </p:cNvPr>
          <p:cNvSpPr txBox="1"/>
          <p:nvPr/>
        </p:nvSpPr>
        <p:spPr>
          <a:xfrm>
            <a:off x="1384300" y="1724025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= -6000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DF1A74-A8B1-44FB-B39A-F2E9F3883097}"/>
              </a:ext>
            </a:extLst>
          </p:cNvPr>
          <p:cNvSpPr txBox="1"/>
          <p:nvPr/>
        </p:nvSpPr>
        <p:spPr>
          <a:xfrm>
            <a:off x="1490980" y="1919615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16,1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897D4D-4359-46FA-8E7F-F8C33AFA6A88}"/>
              </a:ext>
            </a:extLst>
          </p:cNvPr>
          <p:cNvSpPr txBox="1"/>
          <p:nvPr/>
        </p:nvSpPr>
        <p:spPr>
          <a:xfrm>
            <a:off x="1422400" y="337567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1 0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92C1AC-BE45-4290-B9B6-0C719B8BD2EB}"/>
                  </a:ext>
                </a:extLst>
              </p:cNvPr>
              <p:cNvSpPr txBox="1"/>
              <p:nvPr/>
            </p:nvSpPr>
            <p:spPr>
              <a:xfrm>
                <a:off x="1490980" y="3813976"/>
                <a:ext cx="73706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𝑆𝐼𝐺𝑁𝑂𝐼𝑆</m:t>
                      </m:r>
                      <m:sSup>
                        <m:sSup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92C1AC-BE45-4290-B9B6-0C719B8BD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980" y="3813976"/>
                <a:ext cx="737060" cy="169277"/>
              </a:xfrm>
              <a:prstGeom prst="rect">
                <a:avLst/>
              </a:prstGeom>
              <a:blipFill>
                <a:blip r:embed="rId6"/>
                <a:stretch>
                  <a:fillRect l="-4167" t="-3704" r="-2500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E1013EA-91E0-4A4F-8BE9-A06395A3FA4B}"/>
              </a:ext>
            </a:extLst>
          </p:cNvPr>
          <p:cNvSpPr txBox="1"/>
          <p:nvPr/>
        </p:nvSpPr>
        <p:spPr>
          <a:xfrm>
            <a:off x="1765300" y="1010608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2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1471" y="753109"/>
            <a:ext cx="843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f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r </a:t>
            </a:r>
            <a:r>
              <a:rPr sz="1200" spc="-5" dirty="0">
                <a:latin typeface="Calibri"/>
                <a:cs typeface="Calibri"/>
              </a:rPr>
              <a:t>T=0:TS:30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36700" y="2216150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K=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36700" y="2764790"/>
            <a:ext cx="562610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P=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XNOISE=  </a:t>
            </a:r>
            <a:r>
              <a:rPr sz="1200" dirty="0">
                <a:latin typeface="Calibri"/>
                <a:cs typeface="Calibri"/>
              </a:rPr>
              <a:t>X=</a:t>
            </a:r>
            <a:endParaRPr sz="1200">
              <a:latin typeface="Calibri"/>
              <a:cs typeface="Calibri"/>
            </a:endParaRPr>
          </a:p>
          <a:p>
            <a:pPr marL="12700" marR="5016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XD=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XS=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RES= </a:t>
            </a:r>
            <a:r>
              <a:rPr sz="1200" dirty="0">
                <a:latin typeface="Calibri"/>
                <a:cs typeface="Calibri"/>
              </a:rPr>
              <a:t> XH=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XDH=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SP11=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SP22= </a:t>
            </a:r>
            <a:r>
              <a:rPr sz="1200" dirty="0">
                <a:latin typeface="Calibri"/>
                <a:cs typeface="Calibri"/>
              </a:rPr>
              <a:t> XHERR=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36700" y="4776470"/>
            <a:ext cx="610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XDHERR=  </a:t>
            </a:r>
            <a:r>
              <a:rPr sz="1200" spc="-5" dirty="0">
                <a:latin typeface="Calibri"/>
                <a:cs typeface="Calibri"/>
              </a:rPr>
              <a:t>SP11P=‐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SP22P=‐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73565" y="447305"/>
            <a:ext cx="9525" cy="414020"/>
          </a:xfrm>
          <a:custGeom>
            <a:avLst/>
            <a:gdLst/>
            <a:ahLst/>
            <a:cxnLst/>
            <a:rect l="l" t="t" r="r" b="b"/>
            <a:pathLst>
              <a:path w="9525" h="414019">
                <a:moveTo>
                  <a:pt x="9144" y="400050"/>
                </a:moveTo>
                <a:lnTo>
                  <a:pt x="0" y="400050"/>
                </a:lnTo>
                <a:lnTo>
                  <a:pt x="0" y="413766"/>
                </a:lnTo>
                <a:lnTo>
                  <a:pt x="9144" y="413766"/>
                </a:lnTo>
                <a:lnTo>
                  <a:pt x="9144" y="400050"/>
                </a:lnTo>
                <a:close/>
              </a:path>
              <a:path w="9525" h="414019">
                <a:moveTo>
                  <a:pt x="9144" y="333756"/>
                </a:moveTo>
                <a:lnTo>
                  <a:pt x="0" y="333756"/>
                </a:lnTo>
                <a:lnTo>
                  <a:pt x="0" y="371856"/>
                </a:lnTo>
                <a:lnTo>
                  <a:pt x="9144" y="371856"/>
                </a:lnTo>
                <a:lnTo>
                  <a:pt x="9144" y="333756"/>
                </a:lnTo>
                <a:close/>
              </a:path>
              <a:path w="9525" h="414019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414019">
                <a:moveTo>
                  <a:pt x="9144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144" y="238506"/>
                </a:lnTo>
                <a:lnTo>
                  <a:pt x="9144" y="200406"/>
                </a:lnTo>
                <a:close/>
              </a:path>
              <a:path w="9525" h="414019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414019">
                <a:moveTo>
                  <a:pt x="9144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144" y="105156"/>
                </a:lnTo>
                <a:lnTo>
                  <a:pt x="9144" y="67056"/>
                </a:lnTo>
                <a:close/>
              </a:path>
              <a:path w="9525" h="414019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84233" y="5563374"/>
            <a:ext cx="10160" cy="413384"/>
          </a:xfrm>
          <a:custGeom>
            <a:avLst/>
            <a:gdLst/>
            <a:ahLst/>
            <a:cxnLst/>
            <a:rect l="l" t="t" r="r" b="b"/>
            <a:pathLst>
              <a:path w="10160" h="413385">
                <a:moveTo>
                  <a:pt x="9906" y="400050"/>
                </a:moveTo>
                <a:lnTo>
                  <a:pt x="0" y="400050"/>
                </a:lnTo>
                <a:lnTo>
                  <a:pt x="0" y="413004"/>
                </a:lnTo>
                <a:lnTo>
                  <a:pt x="9906" y="413004"/>
                </a:lnTo>
                <a:lnTo>
                  <a:pt x="9906" y="400050"/>
                </a:lnTo>
                <a:close/>
              </a:path>
              <a:path w="10160" h="413385">
                <a:moveTo>
                  <a:pt x="9906" y="332994"/>
                </a:moveTo>
                <a:lnTo>
                  <a:pt x="0" y="332994"/>
                </a:lnTo>
                <a:lnTo>
                  <a:pt x="0" y="371094"/>
                </a:lnTo>
                <a:lnTo>
                  <a:pt x="9906" y="371094"/>
                </a:lnTo>
                <a:lnTo>
                  <a:pt x="9906" y="332994"/>
                </a:lnTo>
                <a:close/>
              </a:path>
              <a:path w="10160" h="413385">
                <a:moveTo>
                  <a:pt x="9906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906" y="304800"/>
                </a:lnTo>
                <a:lnTo>
                  <a:pt x="9906" y="266700"/>
                </a:lnTo>
                <a:close/>
              </a:path>
              <a:path w="10160" h="413385">
                <a:moveTo>
                  <a:pt x="9906" y="199644"/>
                </a:moveTo>
                <a:lnTo>
                  <a:pt x="0" y="199644"/>
                </a:lnTo>
                <a:lnTo>
                  <a:pt x="0" y="237744"/>
                </a:lnTo>
                <a:lnTo>
                  <a:pt x="9906" y="237744"/>
                </a:lnTo>
                <a:lnTo>
                  <a:pt x="9906" y="199644"/>
                </a:lnTo>
                <a:close/>
              </a:path>
              <a:path w="10160" h="413385">
                <a:moveTo>
                  <a:pt x="9906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906" y="171450"/>
                </a:lnTo>
                <a:lnTo>
                  <a:pt x="9906" y="133350"/>
                </a:lnTo>
                <a:close/>
              </a:path>
              <a:path w="10160" h="413385">
                <a:moveTo>
                  <a:pt x="9906" y="66294"/>
                </a:moveTo>
                <a:lnTo>
                  <a:pt x="0" y="66294"/>
                </a:lnTo>
                <a:lnTo>
                  <a:pt x="0" y="104394"/>
                </a:lnTo>
                <a:lnTo>
                  <a:pt x="9906" y="104394"/>
                </a:lnTo>
                <a:lnTo>
                  <a:pt x="9906" y="66294"/>
                </a:lnTo>
                <a:close/>
              </a:path>
              <a:path w="10160" h="413385">
                <a:moveTo>
                  <a:pt x="9906" y="0"/>
                </a:moveTo>
                <a:lnTo>
                  <a:pt x="0" y="0"/>
                </a:lnTo>
                <a:lnTo>
                  <a:pt x="0" y="38100"/>
                </a:lnTo>
                <a:lnTo>
                  <a:pt x="9906" y="38100"/>
                </a:lnTo>
                <a:lnTo>
                  <a:pt x="99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90307" y="729995"/>
            <a:ext cx="347980" cy="272415"/>
          </a:xfrm>
          <a:custGeom>
            <a:avLst/>
            <a:gdLst/>
            <a:ahLst/>
            <a:cxnLst/>
            <a:rect l="l" t="t" r="r" b="b"/>
            <a:pathLst>
              <a:path w="347980" h="272415">
                <a:moveTo>
                  <a:pt x="347472" y="136397"/>
                </a:moveTo>
                <a:lnTo>
                  <a:pt x="200406" y="0"/>
                </a:lnTo>
                <a:lnTo>
                  <a:pt x="200406" y="68579"/>
                </a:lnTo>
                <a:lnTo>
                  <a:pt x="0" y="68579"/>
                </a:lnTo>
                <a:lnTo>
                  <a:pt x="0" y="204215"/>
                </a:lnTo>
                <a:lnTo>
                  <a:pt x="200406" y="204215"/>
                </a:lnTo>
                <a:lnTo>
                  <a:pt x="200406" y="272033"/>
                </a:lnTo>
                <a:lnTo>
                  <a:pt x="347472" y="13639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89300" y="949452"/>
            <a:ext cx="269875" cy="1963420"/>
          </a:xfrm>
          <a:custGeom>
            <a:avLst/>
            <a:gdLst/>
            <a:ahLst/>
            <a:cxnLst/>
            <a:rect l="l" t="t" r="r" b="b"/>
            <a:pathLst>
              <a:path w="269875" h="1963420">
                <a:moveTo>
                  <a:pt x="137160" y="970890"/>
                </a:moveTo>
                <a:lnTo>
                  <a:pt x="137160" y="960119"/>
                </a:lnTo>
                <a:lnTo>
                  <a:pt x="136398" y="959358"/>
                </a:lnTo>
                <a:lnTo>
                  <a:pt x="136398" y="24383"/>
                </a:lnTo>
                <a:lnTo>
                  <a:pt x="135636" y="22859"/>
                </a:lnTo>
                <a:lnTo>
                  <a:pt x="135636" y="22097"/>
                </a:lnTo>
                <a:lnTo>
                  <a:pt x="134874" y="20573"/>
                </a:lnTo>
                <a:lnTo>
                  <a:pt x="134112" y="20573"/>
                </a:lnTo>
                <a:lnTo>
                  <a:pt x="134112" y="19811"/>
                </a:lnTo>
                <a:lnTo>
                  <a:pt x="132588" y="19049"/>
                </a:lnTo>
                <a:lnTo>
                  <a:pt x="108174" y="9439"/>
                </a:lnTo>
                <a:lnTo>
                  <a:pt x="74837" y="4043"/>
                </a:lnTo>
                <a:lnTo>
                  <a:pt x="40658" y="1578"/>
                </a:lnTo>
                <a:lnTo>
                  <a:pt x="13716" y="761"/>
                </a:lnTo>
                <a:lnTo>
                  <a:pt x="0" y="0"/>
                </a:lnTo>
                <a:lnTo>
                  <a:pt x="0" y="9906"/>
                </a:lnTo>
                <a:lnTo>
                  <a:pt x="13716" y="9927"/>
                </a:lnTo>
                <a:lnTo>
                  <a:pt x="37929" y="10626"/>
                </a:lnTo>
                <a:lnTo>
                  <a:pt x="71385" y="13149"/>
                </a:lnTo>
                <a:lnTo>
                  <a:pt x="104010" y="18240"/>
                </a:lnTo>
                <a:lnTo>
                  <a:pt x="126492" y="26669"/>
                </a:lnTo>
                <a:lnTo>
                  <a:pt x="127254" y="27431"/>
                </a:lnTo>
                <a:lnTo>
                  <a:pt x="127254" y="26669"/>
                </a:lnTo>
                <a:lnTo>
                  <a:pt x="128016" y="27431"/>
                </a:lnTo>
                <a:lnTo>
                  <a:pt x="128016" y="962406"/>
                </a:lnTo>
                <a:lnTo>
                  <a:pt x="128778" y="963930"/>
                </a:lnTo>
                <a:lnTo>
                  <a:pt x="128778" y="964691"/>
                </a:lnTo>
                <a:lnTo>
                  <a:pt x="133350" y="969263"/>
                </a:lnTo>
                <a:lnTo>
                  <a:pt x="137160" y="970890"/>
                </a:lnTo>
                <a:close/>
              </a:path>
              <a:path w="269875" h="1963420">
                <a:moveTo>
                  <a:pt x="264414" y="986790"/>
                </a:moveTo>
                <a:lnTo>
                  <a:pt x="251460" y="986070"/>
                </a:lnTo>
                <a:lnTo>
                  <a:pt x="237744" y="986028"/>
                </a:lnTo>
                <a:lnTo>
                  <a:pt x="223441" y="985104"/>
                </a:lnTo>
                <a:lnTo>
                  <a:pt x="208616" y="984327"/>
                </a:lnTo>
                <a:lnTo>
                  <a:pt x="193709" y="983236"/>
                </a:lnTo>
                <a:lnTo>
                  <a:pt x="183010" y="981863"/>
                </a:lnTo>
                <a:lnTo>
                  <a:pt x="179832" y="982277"/>
                </a:lnTo>
                <a:lnTo>
                  <a:pt x="140970" y="990600"/>
                </a:lnTo>
                <a:lnTo>
                  <a:pt x="138684" y="992124"/>
                </a:lnTo>
                <a:lnTo>
                  <a:pt x="136398" y="992886"/>
                </a:lnTo>
                <a:lnTo>
                  <a:pt x="134112" y="994410"/>
                </a:lnTo>
                <a:lnTo>
                  <a:pt x="131826" y="995172"/>
                </a:lnTo>
                <a:lnTo>
                  <a:pt x="130302" y="996696"/>
                </a:lnTo>
                <a:lnTo>
                  <a:pt x="130302" y="997458"/>
                </a:lnTo>
                <a:lnTo>
                  <a:pt x="128778" y="998982"/>
                </a:lnTo>
                <a:lnTo>
                  <a:pt x="128778" y="999744"/>
                </a:lnTo>
                <a:lnTo>
                  <a:pt x="128016" y="1000506"/>
                </a:lnTo>
                <a:lnTo>
                  <a:pt x="128016" y="1935480"/>
                </a:lnTo>
                <a:lnTo>
                  <a:pt x="127254" y="1937004"/>
                </a:lnTo>
                <a:lnTo>
                  <a:pt x="127254" y="1936242"/>
                </a:lnTo>
                <a:lnTo>
                  <a:pt x="126492" y="1937004"/>
                </a:lnTo>
                <a:lnTo>
                  <a:pt x="102275" y="1945365"/>
                </a:lnTo>
                <a:lnTo>
                  <a:pt x="71056" y="1949924"/>
                </a:lnTo>
                <a:lnTo>
                  <a:pt x="39465" y="1952193"/>
                </a:lnTo>
                <a:lnTo>
                  <a:pt x="13716" y="1953722"/>
                </a:lnTo>
                <a:lnTo>
                  <a:pt x="0" y="1953768"/>
                </a:lnTo>
                <a:lnTo>
                  <a:pt x="0" y="1962912"/>
                </a:lnTo>
                <a:lnTo>
                  <a:pt x="13716" y="1962912"/>
                </a:lnTo>
                <a:lnTo>
                  <a:pt x="39465" y="1962148"/>
                </a:lnTo>
                <a:lnTo>
                  <a:pt x="75266" y="1959373"/>
                </a:lnTo>
                <a:lnTo>
                  <a:pt x="110010" y="1953605"/>
                </a:lnTo>
                <a:lnTo>
                  <a:pt x="132588" y="1943862"/>
                </a:lnTo>
                <a:lnTo>
                  <a:pt x="134112" y="1943100"/>
                </a:lnTo>
                <a:lnTo>
                  <a:pt x="134112" y="1942338"/>
                </a:lnTo>
                <a:lnTo>
                  <a:pt x="134874" y="1942338"/>
                </a:lnTo>
                <a:lnTo>
                  <a:pt x="135636" y="1941576"/>
                </a:lnTo>
                <a:lnTo>
                  <a:pt x="135636" y="1940052"/>
                </a:lnTo>
                <a:lnTo>
                  <a:pt x="136398" y="1939289"/>
                </a:lnTo>
                <a:lnTo>
                  <a:pt x="136398" y="1004316"/>
                </a:lnTo>
                <a:lnTo>
                  <a:pt x="137160" y="1003554"/>
                </a:lnTo>
                <a:lnTo>
                  <a:pt x="137922" y="1003554"/>
                </a:lnTo>
                <a:lnTo>
                  <a:pt x="138684" y="1002030"/>
                </a:lnTo>
                <a:lnTo>
                  <a:pt x="164011" y="994149"/>
                </a:lnTo>
                <a:lnTo>
                  <a:pt x="194086" y="989699"/>
                </a:lnTo>
                <a:lnTo>
                  <a:pt x="224768" y="987601"/>
                </a:lnTo>
                <a:lnTo>
                  <a:pt x="250698" y="986813"/>
                </a:lnTo>
                <a:lnTo>
                  <a:pt x="264414" y="986790"/>
                </a:lnTo>
                <a:close/>
              </a:path>
              <a:path w="269875" h="1963420">
                <a:moveTo>
                  <a:pt x="128016" y="28193"/>
                </a:moveTo>
                <a:lnTo>
                  <a:pt x="128016" y="27431"/>
                </a:lnTo>
                <a:lnTo>
                  <a:pt x="127254" y="26669"/>
                </a:lnTo>
                <a:lnTo>
                  <a:pt x="128016" y="28193"/>
                </a:lnTo>
                <a:close/>
              </a:path>
              <a:path w="269875" h="1963420">
                <a:moveTo>
                  <a:pt x="128016" y="961644"/>
                </a:moveTo>
                <a:lnTo>
                  <a:pt x="128016" y="28193"/>
                </a:lnTo>
                <a:lnTo>
                  <a:pt x="127254" y="26669"/>
                </a:lnTo>
                <a:lnTo>
                  <a:pt x="127254" y="960119"/>
                </a:lnTo>
                <a:lnTo>
                  <a:pt x="128016" y="961644"/>
                </a:lnTo>
                <a:close/>
              </a:path>
              <a:path w="269875" h="1963420">
                <a:moveTo>
                  <a:pt x="128016" y="1935480"/>
                </a:moveTo>
                <a:lnTo>
                  <a:pt x="128016" y="1002030"/>
                </a:lnTo>
                <a:lnTo>
                  <a:pt x="127254" y="1002791"/>
                </a:lnTo>
                <a:lnTo>
                  <a:pt x="127254" y="1936242"/>
                </a:lnTo>
                <a:lnTo>
                  <a:pt x="128016" y="1935480"/>
                </a:lnTo>
                <a:close/>
              </a:path>
              <a:path w="269875" h="1963420">
                <a:moveTo>
                  <a:pt x="137160" y="959739"/>
                </a:moveTo>
                <a:lnTo>
                  <a:pt x="137160" y="26669"/>
                </a:lnTo>
                <a:lnTo>
                  <a:pt x="136398" y="25145"/>
                </a:lnTo>
                <a:lnTo>
                  <a:pt x="136398" y="959358"/>
                </a:lnTo>
                <a:lnTo>
                  <a:pt x="137160" y="959739"/>
                </a:lnTo>
                <a:close/>
              </a:path>
              <a:path w="269875" h="1963420">
                <a:moveTo>
                  <a:pt x="251460" y="976884"/>
                </a:moveTo>
                <a:lnTo>
                  <a:pt x="193709" y="973588"/>
                </a:lnTo>
                <a:lnTo>
                  <a:pt x="137922" y="960882"/>
                </a:lnTo>
                <a:lnTo>
                  <a:pt x="137414" y="959866"/>
                </a:lnTo>
                <a:lnTo>
                  <a:pt x="136398" y="959358"/>
                </a:lnTo>
                <a:lnTo>
                  <a:pt x="137160" y="960119"/>
                </a:lnTo>
                <a:lnTo>
                  <a:pt x="137160" y="970890"/>
                </a:lnTo>
                <a:lnTo>
                  <a:pt x="140143" y="972164"/>
                </a:lnTo>
                <a:lnTo>
                  <a:pt x="179942" y="981470"/>
                </a:lnTo>
                <a:lnTo>
                  <a:pt x="183010" y="981863"/>
                </a:lnTo>
                <a:lnTo>
                  <a:pt x="199591" y="979727"/>
                </a:lnTo>
                <a:lnTo>
                  <a:pt x="219267" y="978059"/>
                </a:lnTo>
                <a:lnTo>
                  <a:pt x="237744" y="977646"/>
                </a:lnTo>
                <a:lnTo>
                  <a:pt x="251460" y="976884"/>
                </a:lnTo>
                <a:close/>
              </a:path>
              <a:path w="269875" h="1963420">
                <a:moveTo>
                  <a:pt x="137922" y="1003554"/>
                </a:moveTo>
                <a:lnTo>
                  <a:pt x="137160" y="1003554"/>
                </a:lnTo>
                <a:lnTo>
                  <a:pt x="136398" y="1004316"/>
                </a:lnTo>
                <a:lnTo>
                  <a:pt x="137922" y="1003554"/>
                </a:lnTo>
                <a:close/>
              </a:path>
              <a:path w="269875" h="1963420">
                <a:moveTo>
                  <a:pt x="137160" y="1937004"/>
                </a:moveTo>
                <a:lnTo>
                  <a:pt x="137160" y="1003935"/>
                </a:lnTo>
                <a:lnTo>
                  <a:pt x="136398" y="1004316"/>
                </a:lnTo>
                <a:lnTo>
                  <a:pt x="136398" y="1937766"/>
                </a:lnTo>
                <a:lnTo>
                  <a:pt x="137160" y="1937004"/>
                </a:lnTo>
                <a:close/>
              </a:path>
              <a:path w="269875" h="1963420">
                <a:moveTo>
                  <a:pt x="137922" y="960119"/>
                </a:moveTo>
                <a:lnTo>
                  <a:pt x="137160" y="959358"/>
                </a:lnTo>
                <a:lnTo>
                  <a:pt x="137414" y="959866"/>
                </a:lnTo>
                <a:lnTo>
                  <a:pt x="137922" y="960119"/>
                </a:lnTo>
                <a:close/>
              </a:path>
              <a:path w="269875" h="1963420">
                <a:moveTo>
                  <a:pt x="269748" y="984504"/>
                </a:moveTo>
                <a:lnTo>
                  <a:pt x="269748" y="979169"/>
                </a:lnTo>
                <a:lnTo>
                  <a:pt x="267462" y="976884"/>
                </a:lnTo>
                <a:lnTo>
                  <a:pt x="250698" y="976926"/>
                </a:lnTo>
                <a:lnTo>
                  <a:pt x="237744" y="977646"/>
                </a:lnTo>
                <a:lnTo>
                  <a:pt x="219267" y="978059"/>
                </a:lnTo>
                <a:lnTo>
                  <a:pt x="199591" y="979727"/>
                </a:lnTo>
                <a:lnTo>
                  <a:pt x="183010" y="981863"/>
                </a:lnTo>
                <a:lnTo>
                  <a:pt x="194086" y="983273"/>
                </a:lnTo>
                <a:lnTo>
                  <a:pt x="208616" y="984327"/>
                </a:lnTo>
                <a:lnTo>
                  <a:pt x="223441" y="985104"/>
                </a:lnTo>
                <a:lnTo>
                  <a:pt x="237744" y="986028"/>
                </a:lnTo>
                <a:lnTo>
                  <a:pt x="251460" y="986070"/>
                </a:lnTo>
                <a:lnTo>
                  <a:pt x="264414" y="986790"/>
                </a:lnTo>
                <a:lnTo>
                  <a:pt x="267462" y="986790"/>
                </a:lnTo>
                <a:lnTo>
                  <a:pt x="269748" y="98450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649380" y="1681225"/>
            <a:ext cx="21024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ecuaciones</a:t>
            </a:r>
            <a:r>
              <a:rPr sz="1000" spc="-5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Riccati</a:t>
            </a:r>
            <a:endParaRPr sz="10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000" spc="-5" dirty="0">
                <a:latin typeface="Calibri"/>
                <a:cs typeface="Calibri"/>
              </a:rPr>
              <a:t>para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obtención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ganancia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Kalman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y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matriz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covarianza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del</a:t>
            </a:r>
            <a:r>
              <a:rPr sz="1000" spc="-5" dirty="0">
                <a:latin typeface="Calibri"/>
                <a:cs typeface="Calibri"/>
              </a:rPr>
              <a:t> error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94100" y="3019805"/>
            <a:ext cx="432434" cy="76200"/>
          </a:xfrm>
          <a:custGeom>
            <a:avLst/>
            <a:gdLst/>
            <a:ahLst/>
            <a:cxnLst/>
            <a:rect l="l" t="t" r="r" b="b"/>
            <a:pathLst>
              <a:path w="432435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4007" y="70103"/>
                </a:lnTo>
                <a:lnTo>
                  <a:pt x="64007" y="33527"/>
                </a:lnTo>
                <a:lnTo>
                  <a:pt x="76200" y="33527"/>
                </a:lnTo>
                <a:close/>
              </a:path>
              <a:path w="432435" h="76200">
                <a:moveTo>
                  <a:pt x="432053" y="43433"/>
                </a:moveTo>
                <a:lnTo>
                  <a:pt x="432053" y="33527"/>
                </a:lnTo>
                <a:lnTo>
                  <a:pt x="64007" y="33527"/>
                </a:lnTo>
                <a:lnTo>
                  <a:pt x="64007" y="43433"/>
                </a:lnTo>
                <a:lnTo>
                  <a:pt x="432053" y="43433"/>
                </a:lnTo>
                <a:close/>
              </a:path>
              <a:path w="432435" h="76200">
                <a:moveTo>
                  <a:pt x="76200" y="76200"/>
                </a:moveTo>
                <a:lnTo>
                  <a:pt x="76200" y="43433"/>
                </a:lnTo>
                <a:lnTo>
                  <a:pt x="64007" y="43433"/>
                </a:lnTo>
                <a:lnTo>
                  <a:pt x="64007" y="7010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117080" y="2952242"/>
            <a:ext cx="91630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muestra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ruido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65500" y="3146298"/>
            <a:ext cx="123825" cy="360680"/>
          </a:xfrm>
          <a:custGeom>
            <a:avLst/>
            <a:gdLst/>
            <a:ahLst/>
            <a:cxnLst/>
            <a:rect l="l" t="t" r="r" b="b"/>
            <a:pathLst>
              <a:path w="123825" h="360679">
                <a:moveTo>
                  <a:pt x="64008" y="179044"/>
                </a:moveTo>
                <a:lnTo>
                  <a:pt x="64008" y="169926"/>
                </a:lnTo>
                <a:lnTo>
                  <a:pt x="63246" y="168402"/>
                </a:lnTo>
                <a:lnTo>
                  <a:pt x="63246" y="10667"/>
                </a:lnTo>
                <a:lnTo>
                  <a:pt x="62484" y="10667"/>
                </a:lnTo>
                <a:lnTo>
                  <a:pt x="61722" y="9143"/>
                </a:lnTo>
                <a:lnTo>
                  <a:pt x="60960" y="9143"/>
                </a:lnTo>
                <a:lnTo>
                  <a:pt x="60960" y="8381"/>
                </a:lnTo>
                <a:lnTo>
                  <a:pt x="60198" y="8381"/>
                </a:lnTo>
                <a:lnTo>
                  <a:pt x="58674" y="7619"/>
                </a:lnTo>
                <a:lnTo>
                  <a:pt x="48891" y="4193"/>
                </a:lnTo>
                <a:lnTo>
                  <a:pt x="35799" y="1866"/>
                </a:lnTo>
                <a:lnTo>
                  <a:pt x="22740" y="534"/>
                </a:lnTo>
                <a:lnTo>
                  <a:pt x="12192" y="0"/>
                </a:lnTo>
                <a:lnTo>
                  <a:pt x="0" y="0"/>
                </a:lnTo>
                <a:lnTo>
                  <a:pt x="0" y="9144"/>
                </a:lnTo>
                <a:lnTo>
                  <a:pt x="12192" y="9905"/>
                </a:lnTo>
                <a:lnTo>
                  <a:pt x="21042" y="10121"/>
                </a:lnTo>
                <a:lnTo>
                  <a:pt x="22740" y="10195"/>
                </a:lnTo>
                <a:lnTo>
                  <a:pt x="33742" y="11139"/>
                </a:lnTo>
                <a:lnTo>
                  <a:pt x="45172" y="13036"/>
                </a:lnTo>
                <a:lnTo>
                  <a:pt x="54102" y="15768"/>
                </a:lnTo>
                <a:lnTo>
                  <a:pt x="54102" y="14477"/>
                </a:lnTo>
                <a:lnTo>
                  <a:pt x="55626" y="16763"/>
                </a:lnTo>
                <a:lnTo>
                  <a:pt x="55626" y="174498"/>
                </a:lnTo>
                <a:lnTo>
                  <a:pt x="57150" y="175260"/>
                </a:lnTo>
                <a:lnTo>
                  <a:pt x="57150" y="176022"/>
                </a:lnTo>
                <a:lnTo>
                  <a:pt x="57912" y="176022"/>
                </a:lnTo>
                <a:lnTo>
                  <a:pt x="59436" y="177546"/>
                </a:lnTo>
                <a:lnTo>
                  <a:pt x="60198" y="177546"/>
                </a:lnTo>
                <a:lnTo>
                  <a:pt x="61722" y="178308"/>
                </a:lnTo>
                <a:lnTo>
                  <a:pt x="64008" y="179044"/>
                </a:lnTo>
                <a:close/>
              </a:path>
              <a:path w="123825" h="360679">
                <a:moveTo>
                  <a:pt x="55626" y="343662"/>
                </a:moveTo>
                <a:lnTo>
                  <a:pt x="11430" y="350520"/>
                </a:lnTo>
                <a:lnTo>
                  <a:pt x="0" y="351282"/>
                </a:lnTo>
                <a:lnTo>
                  <a:pt x="0" y="360426"/>
                </a:lnTo>
                <a:lnTo>
                  <a:pt x="12192" y="360426"/>
                </a:lnTo>
                <a:lnTo>
                  <a:pt x="22740" y="359631"/>
                </a:lnTo>
                <a:lnTo>
                  <a:pt x="35852" y="358406"/>
                </a:lnTo>
                <a:lnTo>
                  <a:pt x="48753" y="356286"/>
                </a:lnTo>
                <a:lnTo>
                  <a:pt x="54102" y="354409"/>
                </a:lnTo>
                <a:lnTo>
                  <a:pt x="54102" y="345186"/>
                </a:lnTo>
                <a:lnTo>
                  <a:pt x="55626" y="343662"/>
                </a:lnTo>
                <a:close/>
              </a:path>
              <a:path w="123825" h="360679">
                <a:moveTo>
                  <a:pt x="55626" y="16763"/>
                </a:moveTo>
                <a:lnTo>
                  <a:pt x="54102" y="14477"/>
                </a:lnTo>
                <a:lnTo>
                  <a:pt x="54864" y="16001"/>
                </a:lnTo>
                <a:lnTo>
                  <a:pt x="55626" y="16763"/>
                </a:lnTo>
                <a:close/>
              </a:path>
              <a:path w="123825" h="360679">
                <a:moveTo>
                  <a:pt x="54864" y="16001"/>
                </a:moveTo>
                <a:lnTo>
                  <a:pt x="54102" y="14477"/>
                </a:lnTo>
                <a:lnTo>
                  <a:pt x="54102" y="15768"/>
                </a:lnTo>
                <a:lnTo>
                  <a:pt x="54864" y="16001"/>
                </a:lnTo>
                <a:close/>
              </a:path>
              <a:path w="123825" h="360679">
                <a:moveTo>
                  <a:pt x="55626" y="173736"/>
                </a:moveTo>
                <a:lnTo>
                  <a:pt x="55626" y="16763"/>
                </a:lnTo>
                <a:lnTo>
                  <a:pt x="54864" y="16001"/>
                </a:lnTo>
                <a:lnTo>
                  <a:pt x="54102" y="15768"/>
                </a:lnTo>
                <a:lnTo>
                  <a:pt x="54102" y="170688"/>
                </a:lnTo>
                <a:lnTo>
                  <a:pt x="54864" y="171450"/>
                </a:lnTo>
                <a:lnTo>
                  <a:pt x="54864" y="172974"/>
                </a:lnTo>
                <a:lnTo>
                  <a:pt x="55626" y="173736"/>
                </a:lnTo>
                <a:close/>
              </a:path>
              <a:path w="123825" h="360679">
                <a:moveTo>
                  <a:pt x="55626" y="343662"/>
                </a:moveTo>
                <a:lnTo>
                  <a:pt x="55626" y="186690"/>
                </a:lnTo>
                <a:lnTo>
                  <a:pt x="54864" y="186690"/>
                </a:lnTo>
                <a:lnTo>
                  <a:pt x="54864" y="188976"/>
                </a:lnTo>
                <a:lnTo>
                  <a:pt x="54102" y="189738"/>
                </a:lnTo>
                <a:lnTo>
                  <a:pt x="54102" y="344424"/>
                </a:lnTo>
                <a:lnTo>
                  <a:pt x="55626" y="343662"/>
                </a:lnTo>
                <a:close/>
              </a:path>
              <a:path w="123825" h="360679">
                <a:moveTo>
                  <a:pt x="54864" y="344423"/>
                </a:moveTo>
                <a:lnTo>
                  <a:pt x="54102" y="345186"/>
                </a:lnTo>
                <a:lnTo>
                  <a:pt x="54102" y="345948"/>
                </a:lnTo>
                <a:lnTo>
                  <a:pt x="54864" y="344423"/>
                </a:lnTo>
                <a:close/>
              </a:path>
              <a:path w="123825" h="360679">
                <a:moveTo>
                  <a:pt x="118110" y="185166"/>
                </a:moveTo>
                <a:lnTo>
                  <a:pt x="105918" y="184404"/>
                </a:lnTo>
                <a:lnTo>
                  <a:pt x="96218" y="184135"/>
                </a:lnTo>
                <a:lnTo>
                  <a:pt x="83505" y="183146"/>
                </a:lnTo>
                <a:lnTo>
                  <a:pt x="70877" y="181257"/>
                </a:lnTo>
                <a:lnTo>
                  <a:pt x="67563" y="180189"/>
                </a:lnTo>
                <a:lnTo>
                  <a:pt x="60198" y="182880"/>
                </a:lnTo>
                <a:lnTo>
                  <a:pt x="57912" y="183642"/>
                </a:lnTo>
                <a:lnTo>
                  <a:pt x="57912" y="184404"/>
                </a:lnTo>
                <a:lnTo>
                  <a:pt x="57150" y="184404"/>
                </a:lnTo>
                <a:lnTo>
                  <a:pt x="57150" y="185166"/>
                </a:lnTo>
                <a:lnTo>
                  <a:pt x="55626" y="185928"/>
                </a:lnTo>
                <a:lnTo>
                  <a:pt x="55626" y="343662"/>
                </a:lnTo>
                <a:lnTo>
                  <a:pt x="54864" y="344423"/>
                </a:lnTo>
                <a:lnTo>
                  <a:pt x="54102" y="345948"/>
                </a:lnTo>
                <a:lnTo>
                  <a:pt x="54102" y="354409"/>
                </a:lnTo>
                <a:lnTo>
                  <a:pt x="58674" y="352806"/>
                </a:lnTo>
                <a:lnTo>
                  <a:pt x="60198" y="352044"/>
                </a:lnTo>
                <a:lnTo>
                  <a:pt x="60960" y="351282"/>
                </a:lnTo>
                <a:lnTo>
                  <a:pt x="61722" y="351282"/>
                </a:lnTo>
                <a:lnTo>
                  <a:pt x="62484" y="349758"/>
                </a:lnTo>
                <a:lnTo>
                  <a:pt x="63246" y="349758"/>
                </a:lnTo>
                <a:lnTo>
                  <a:pt x="63246" y="192024"/>
                </a:lnTo>
                <a:lnTo>
                  <a:pt x="64008" y="190500"/>
                </a:lnTo>
                <a:lnTo>
                  <a:pt x="64008" y="191262"/>
                </a:lnTo>
                <a:lnTo>
                  <a:pt x="73363" y="188314"/>
                </a:lnTo>
                <a:lnTo>
                  <a:pt x="85024" y="186675"/>
                </a:lnTo>
                <a:lnTo>
                  <a:pt x="96846" y="185805"/>
                </a:lnTo>
                <a:lnTo>
                  <a:pt x="105918" y="185215"/>
                </a:lnTo>
                <a:lnTo>
                  <a:pt x="118110" y="185166"/>
                </a:lnTo>
                <a:close/>
              </a:path>
              <a:path w="123825" h="360679">
                <a:moveTo>
                  <a:pt x="64008" y="168783"/>
                </a:moveTo>
                <a:lnTo>
                  <a:pt x="64008" y="12953"/>
                </a:lnTo>
                <a:lnTo>
                  <a:pt x="63246" y="12191"/>
                </a:lnTo>
                <a:lnTo>
                  <a:pt x="63246" y="168402"/>
                </a:lnTo>
                <a:lnTo>
                  <a:pt x="64008" y="168783"/>
                </a:lnTo>
                <a:close/>
              </a:path>
              <a:path w="123825" h="360679">
                <a:moveTo>
                  <a:pt x="64770" y="169164"/>
                </a:moveTo>
                <a:lnTo>
                  <a:pt x="63246" y="168402"/>
                </a:lnTo>
                <a:lnTo>
                  <a:pt x="64008" y="169164"/>
                </a:lnTo>
                <a:lnTo>
                  <a:pt x="64770" y="169164"/>
                </a:lnTo>
                <a:close/>
              </a:path>
              <a:path w="123825" h="360679">
                <a:moveTo>
                  <a:pt x="106680" y="175260"/>
                </a:moveTo>
                <a:lnTo>
                  <a:pt x="65532" y="169926"/>
                </a:lnTo>
                <a:lnTo>
                  <a:pt x="63246" y="168402"/>
                </a:lnTo>
                <a:lnTo>
                  <a:pt x="64008" y="169926"/>
                </a:lnTo>
                <a:lnTo>
                  <a:pt x="64008" y="179044"/>
                </a:lnTo>
                <a:lnTo>
                  <a:pt x="67563" y="180189"/>
                </a:lnTo>
                <a:lnTo>
                  <a:pt x="70023" y="179290"/>
                </a:lnTo>
                <a:lnTo>
                  <a:pt x="83015" y="177207"/>
                </a:lnTo>
                <a:lnTo>
                  <a:pt x="96846" y="176008"/>
                </a:lnTo>
                <a:lnTo>
                  <a:pt x="106680" y="175260"/>
                </a:lnTo>
                <a:close/>
              </a:path>
              <a:path w="123825" h="360679">
                <a:moveTo>
                  <a:pt x="64008" y="191262"/>
                </a:moveTo>
                <a:lnTo>
                  <a:pt x="64008" y="190500"/>
                </a:lnTo>
                <a:lnTo>
                  <a:pt x="63246" y="192024"/>
                </a:lnTo>
                <a:lnTo>
                  <a:pt x="64008" y="191262"/>
                </a:lnTo>
                <a:close/>
              </a:path>
              <a:path w="123825" h="360679">
                <a:moveTo>
                  <a:pt x="64008" y="347472"/>
                </a:moveTo>
                <a:lnTo>
                  <a:pt x="64008" y="191262"/>
                </a:lnTo>
                <a:lnTo>
                  <a:pt x="63246" y="192024"/>
                </a:lnTo>
                <a:lnTo>
                  <a:pt x="63246" y="348234"/>
                </a:lnTo>
                <a:lnTo>
                  <a:pt x="64008" y="347472"/>
                </a:lnTo>
                <a:close/>
              </a:path>
              <a:path w="123825" h="360679">
                <a:moveTo>
                  <a:pt x="123444" y="182880"/>
                </a:moveTo>
                <a:lnTo>
                  <a:pt x="123444" y="177546"/>
                </a:lnTo>
                <a:lnTo>
                  <a:pt x="121157" y="175260"/>
                </a:lnTo>
                <a:lnTo>
                  <a:pt x="83015" y="177207"/>
                </a:lnTo>
                <a:lnTo>
                  <a:pt x="67563" y="180189"/>
                </a:lnTo>
                <a:lnTo>
                  <a:pt x="70877" y="181257"/>
                </a:lnTo>
                <a:lnTo>
                  <a:pt x="83505" y="183146"/>
                </a:lnTo>
                <a:lnTo>
                  <a:pt x="96218" y="184135"/>
                </a:lnTo>
                <a:lnTo>
                  <a:pt x="105918" y="184404"/>
                </a:lnTo>
                <a:lnTo>
                  <a:pt x="118110" y="185166"/>
                </a:lnTo>
                <a:lnTo>
                  <a:pt x="121158" y="185166"/>
                </a:lnTo>
                <a:lnTo>
                  <a:pt x="123444" y="18288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537198" y="3218942"/>
            <a:ext cx="12065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estados</a:t>
            </a:r>
            <a:r>
              <a:rPr sz="1000" spc="-4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mundo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real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832100" y="3576828"/>
            <a:ext cx="863600" cy="76200"/>
          </a:xfrm>
          <a:custGeom>
            <a:avLst/>
            <a:gdLst/>
            <a:ahLst/>
            <a:cxnLst/>
            <a:rect l="l" t="t" r="r" b="b"/>
            <a:pathLst>
              <a:path w="863600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3527"/>
                </a:lnTo>
                <a:lnTo>
                  <a:pt x="76200" y="33527"/>
                </a:lnTo>
                <a:close/>
              </a:path>
              <a:path w="863600" h="76200">
                <a:moveTo>
                  <a:pt x="863345" y="42672"/>
                </a:moveTo>
                <a:lnTo>
                  <a:pt x="863345" y="33527"/>
                </a:lnTo>
                <a:lnTo>
                  <a:pt x="63245" y="33527"/>
                </a:lnTo>
                <a:lnTo>
                  <a:pt x="63245" y="42672"/>
                </a:lnTo>
                <a:lnTo>
                  <a:pt x="863345" y="42672"/>
                </a:lnTo>
                <a:close/>
              </a:path>
              <a:path w="863600" h="76200">
                <a:moveTo>
                  <a:pt x="76200" y="76200"/>
                </a:moveTo>
                <a:lnTo>
                  <a:pt x="76200" y="42672"/>
                </a:lnTo>
                <a:lnTo>
                  <a:pt x="63245" y="42672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678930" y="3514598"/>
            <a:ext cx="4254500" cy="3371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indent="123825">
              <a:lnSpc>
                <a:spcPct val="104000"/>
              </a:lnSpc>
              <a:spcBef>
                <a:spcPts val="55"/>
              </a:spcBef>
            </a:pPr>
            <a:r>
              <a:rPr sz="1000" dirty="0">
                <a:latin typeface="Calibri"/>
                <a:cs typeface="Calibri"/>
              </a:rPr>
              <a:t>medida ruidosa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 </a:t>
            </a:r>
            <a:r>
              <a:rPr sz="1000" spc="-5" dirty="0">
                <a:latin typeface="Calibri"/>
                <a:cs typeface="Calibri"/>
              </a:rPr>
              <a:t>la altura</a:t>
            </a:r>
            <a:r>
              <a:rPr sz="1000" dirty="0">
                <a:latin typeface="Calibri"/>
                <a:cs typeface="Calibri"/>
              </a:rPr>
              <a:t> =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valor </a:t>
            </a:r>
            <a:r>
              <a:rPr sz="1000" dirty="0">
                <a:latin typeface="Calibri"/>
                <a:cs typeface="Calibri"/>
              </a:rPr>
              <a:t>de </a:t>
            </a:r>
            <a:r>
              <a:rPr sz="1000" spc="-5" dirty="0">
                <a:latin typeface="Calibri"/>
                <a:cs typeface="Calibri"/>
              </a:rPr>
              <a:t>altura </a:t>
            </a:r>
            <a:r>
              <a:rPr sz="1000" dirty="0">
                <a:latin typeface="Calibri"/>
                <a:cs typeface="Calibri"/>
              </a:rPr>
              <a:t>de mundo </a:t>
            </a:r>
            <a:r>
              <a:rPr sz="1000" spc="-5" dirty="0">
                <a:latin typeface="Calibri"/>
                <a:cs typeface="Calibri"/>
              </a:rPr>
              <a:t>real </a:t>
            </a:r>
            <a:r>
              <a:rPr sz="1000" dirty="0">
                <a:latin typeface="Calibri"/>
                <a:cs typeface="Calibri"/>
              </a:rPr>
              <a:t>+ </a:t>
            </a:r>
            <a:r>
              <a:rPr sz="1000" spc="-5" dirty="0">
                <a:latin typeface="Calibri"/>
                <a:cs typeface="Calibri"/>
              </a:rPr>
              <a:t>muestra </a:t>
            </a:r>
            <a:r>
              <a:rPr sz="1000" dirty="0">
                <a:latin typeface="Calibri"/>
                <a:cs typeface="Calibri"/>
              </a:rPr>
              <a:t>ruidosa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cálculo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del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residual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medida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98622" y="3736847"/>
            <a:ext cx="432434" cy="76200"/>
          </a:xfrm>
          <a:custGeom>
            <a:avLst/>
            <a:gdLst/>
            <a:ahLst/>
            <a:cxnLst/>
            <a:rect l="l" t="t" r="r" b="b"/>
            <a:pathLst>
              <a:path w="432435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3527"/>
                </a:lnTo>
                <a:lnTo>
                  <a:pt x="76200" y="33527"/>
                </a:lnTo>
                <a:close/>
              </a:path>
              <a:path w="432435" h="76200">
                <a:moveTo>
                  <a:pt x="432053" y="42672"/>
                </a:moveTo>
                <a:lnTo>
                  <a:pt x="432053" y="33527"/>
                </a:lnTo>
                <a:lnTo>
                  <a:pt x="63245" y="33527"/>
                </a:lnTo>
                <a:lnTo>
                  <a:pt x="63245" y="42672"/>
                </a:lnTo>
                <a:lnTo>
                  <a:pt x="432053" y="42672"/>
                </a:lnTo>
                <a:close/>
              </a:path>
              <a:path w="432435" h="76200">
                <a:moveTo>
                  <a:pt x="76200" y="76200"/>
                </a:moveTo>
                <a:lnTo>
                  <a:pt x="76200" y="42672"/>
                </a:lnTo>
                <a:lnTo>
                  <a:pt x="63245" y="42672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09905" y="3901440"/>
            <a:ext cx="123189" cy="361315"/>
          </a:xfrm>
          <a:custGeom>
            <a:avLst/>
            <a:gdLst/>
            <a:ahLst/>
            <a:cxnLst/>
            <a:rect l="l" t="t" r="r" b="b"/>
            <a:pathLst>
              <a:path w="123189" h="361314">
                <a:moveTo>
                  <a:pt x="64008" y="179147"/>
                </a:moveTo>
                <a:lnTo>
                  <a:pt x="64008" y="170688"/>
                </a:lnTo>
                <a:lnTo>
                  <a:pt x="62484" y="168402"/>
                </a:lnTo>
                <a:lnTo>
                  <a:pt x="62484" y="10667"/>
                </a:lnTo>
                <a:lnTo>
                  <a:pt x="60960" y="9143"/>
                </a:lnTo>
                <a:lnTo>
                  <a:pt x="60198" y="9143"/>
                </a:lnTo>
                <a:lnTo>
                  <a:pt x="58674" y="7619"/>
                </a:lnTo>
                <a:lnTo>
                  <a:pt x="47648" y="4074"/>
                </a:lnTo>
                <a:lnTo>
                  <a:pt x="35856" y="2109"/>
                </a:lnTo>
                <a:lnTo>
                  <a:pt x="23853" y="1185"/>
                </a:lnTo>
                <a:lnTo>
                  <a:pt x="12192" y="761"/>
                </a:lnTo>
                <a:lnTo>
                  <a:pt x="0" y="0"/>
                </a:lnTo>
                <a:lnTo>
                  <a:pt x="0" y="9906"/>
                </a:lnTo>
                <a:lnTo>
                  <a:pt x="12192" y="9958"/>
                </a:lnTo>
                <a:lnTo>
                  <a:pt x="23853" y="10764"/>
                </a:lnTo>
                <a:lnTo>
                  <a:pt x="33070" y="11444"/>
                </a:lnTo>
                <a:lnTo>
                  <a:pt x="43791" y="13001"/>
                </a:lnTo>
                <a:lnTo>
                  <a:pt x="54102" y="16001"/>
                </a:lnTo>
                <a:lnTo>
                  <a:pt x="54102" y="15239"/>
                </a:lnTo>
                <a:lnTo>
                  <a:pt x="54610" y="16256"/>
                </a:lnTo>
                <a:lnTo>
                  <a:pt x="55626" y="16763"/>
                </a:lnTo>
                <a:lnTo>
                  <a:pt x="55626" y="174498"/>
                </a:lnTo>
                <a:lnTo>
                  <a:pt x="56388" y="176022"/>
                </a:lnTo>
                <a:lnTo>
                  <a:pt x="57150" y="176022"/>
                </a:lnTo>
                <a:lnTo>
                  <a:pt x="57150" y="176784"/>
                </a:lnTo>
                <a:lnTo>
                  <a:pt x="57912" y="176784"/>
                </a:lnTo>
                <a:lnTo>
                  <a:pt x="59436" y="177546"/>
                </a:lnTo>
                <a:lnTo>
                  <a:pt x="64008" y="179147"/>
                </a:lnTo>
                <a:close/>
              </a:path>
              <a:path w="123189" h="361314">
                <a:moveTo>
                  <a:pt x="106680" y="185166"/>
                </a:moveTo>
                <a:lnTo>
                  <a:pt x="105918" y="185166"/>
                </a:lnTo>
                <a:lnTo>
                  <a:pt x="95585" y="184654"/>
                </a:lnTo>
                <a:lnTo>
                  <a:pt x="82310" y="183299"/>
                </a:lnTo>
                <a:lnTo>
                  <a:pt x="69218" y="180972"/>
                </a:lnTo>
                <a:lnTo>
                  <a:pt x="67740" y="180454"/>
                </a:lnTo>
                <a:lnTo>
                  <a:pt x="59436" y="182880"/>
                </a:lnTo>
                <a:lnTo>
                  <a:pt x="57912" y="184404"/>
                </a:lnTo>
                <a:lnTo>
                  <a:pt x="57150" y="184404"/>
                </a:lnTo>
                <a:lnTo>
                  <a:pt x="57150" y="185166"/>
                </a:lnTo>
                <a:lnTo>
                  <a:pt x="56388" y="185166"/>
                </a:lnTo>
                <a:lnTo>
                  <a:pt x="55626" y="185928"/>
                </a:lnTo>
                <a:lnTo>
                  <a:pt x="55626" y="344424"/>
                </a:lnTo>
                <a:lnTo>
                  <a:pt x="54406" y="345033"/>
                </a:lnTo>
                <a:lnTo>
                  <a:pt x="54102" y="345948"/>
                </a:lnTo>
                <a:lnTo>
                  <a:pt x="54102" y="344424"/>
                </a:lnTo>
                <a:lnTo>
                  <a:pt x="52578" y="345948"/>
                </a:lnTo>
                <a:lnTo>
                  <a:pt x="12192" y="351223"/>
                </a:lnTo>
                <a:lnTo>
                  <a:pt x="0" y="351282"/>
                </a:lnTo>
                <a:lnTo>
                  <a:pt x="0" y="361188"/>
                </a:lnTo>
                <a:lnTo>
                  <a:pt x="12192" y="360426"/>
                </a:lnTo>
                <a:lnTo>
                  <a:pt x="21356" y="360167"/>
                </a:lnTo>
                <a:lnTo>
                  <a:pt x="23853" y="360046"/>
                </a:lnTo>
                <a:lnTo>
                  <a:pt x="34604" y="359202"/>
                </a:lnTo>
                <a:lnTo>
                  <a:pt x="46203" y="357366"/>
                </a:lnTo>
                <a:lnTo>
                  <a:pt x="56388" y="354330"/>
                </a:lnTo>
                <a:lnTo>
                  <a:pt x="58674" y="353568"/>
                </a:lnTo>
                <a:lnTo>
                  <a:pt x="58674" y="352806"/>
                </a:lnTo>
                <a:lnTo>
                  <a:pt x="60198" y="352044"/>
                </a:lnTo>
                <a:lnTo>
                  <a:pt x="60960" y="352044"/>
                </a:lnTo>
                <a:lnTo>
                  <a:pt x="62484" y="350520"/>
                </a:lnTo>
                <a:lnTo>
                  <a:pt x="62484" y="192786"/>
                </a:lnTo>
                <a:lnTo>
                  <a:pt x="64008" y="190500"/>
                </a:lnTo>
                <a:lnTo>
                  <a:pt x="64008" y="192024"/>
                </a:lnTo>
                <a:lnTo>
                  <a:pt x="74317" y="188628"/>
                </a:lnTo>
                <a:lnTo>
                  <a:pt x="85015" y="186927"/>
                </a:lnTo>
                <a:lnTo>
                  <a:pt x="106680" y="185166"/>
                </a:lnTo>
                <a:close/>
              </a:path>
              <a:path w="123189" h="361314">
                <a:moveTo>
                  <a:pt x="54610" y="16256"/>
                </a:moveTo>
                <a:lnTo>
                  <a:pt x="54102" y="15239"/>
                </a:lnTo>
                <a:lnTo>
                  <a:pt x="54102" y="16001"/>
                </a:lnTo>
                <a:lnTo>
                  <a:pt x="54610" y="16256"/>
                </a:lnTo>
                <a:close/>
              </a:path>
              <a:path w="123189" h="361314">
                <a:moveTo>
                  <a:pt x="54864" y="16763"/>
                </a:moveTo>
                <a:lnTo>
                  <a:pt x="54610" y="16256"/>
                </a:lnTo>
                <a:lnTo>
                  <a:pt x="54102" y="16001"/>
                </a:lnTo>
                <a:lnTo>
                  <a:pt x="54864" y="16763"/>
                </a:lnTo>
                <a:close/>
              </a:path>
              <a:path w="123189" h="361314">
                <a:moveTo>
                  <a:pt x="54864" y="172974"/>
                </a:moveTo>
                <a:lnTo>
                  <a:pt x="54864" y="16763"/>
                </a:lnTo>
                <a:lnTo>
                  <a:pt x="54102" y="16001"/>
                </a:lnTo>
                <a:lnTo>
                  <a:pt x="54102" y="172212"/>
                </a:lnTo>
                <a:lnTo>
                  <a:pt x="54864" y="172974"/>
                </a:lnTo>
                <a:close/>
              </a:path>
              <a:path w="123189" h="361314">
                <a:moveTo>
                  <a:pt x="54864" y="343662"/>
                </a:moveTo>
                <a:lnTo>
                  <a:pt x="54864" y="188214"/>
                </a:lnTo>
                <a:lnTo>
                  <a:pt x="54102" y="188976"/>
                </a:lnTo>
                <a:lnTo>
                  <a:pt x="54102" y="345186"/>
                </a:lnTo>
                <a:lnTo>
                  <a:pt x="54864" y="343662"/>
                </a:lnTo>
                <a:close/>
              </a:path>
              <a:path w="123189" h="361314">
                <a:moveTo>
                  <a:pt x="54864" y="343662"/>
                </a:moveTo>
                <a:lnTo>
                  <a:pt x="54102" y="345186"/>
                </a:lnTo>
                <a:lnTo>
                  <a:pt x="54406" y="345033"/>
                </a:lnTo>
                <a:lnTo>
                  <a:pt x="54864" y="343662"/>
                </a:lnTo>
                <a:close/>
              </a:path>
              <a:path w="123189" h="361314">
                <a:moveTo>
                  <a:pt x="54406" y="345033"/>
                </a:moveTo>
                <a:lnTo>
                  <a:pt x="54102" y="345186"/>
                </a:lnTo>
                <a:lnTo>
                  <a:pt x="54102" y="345948"/>
                </a:lnTo>
                <a:lnTo>
                  <a:pt x="54406" y="345033"/>
                </a:lnTo>
                <a:close/>
              </a:path>
              <a:path w="123189" h="361314">
                <a:moveTo>
                  <a:pt x="55626" y="344424"/>
                </a:moveTo>
                <a:lnTo>
                  <a:pt x="55626" y="186690"/>
                </a:lnTo>
                <a:lnTo>
                  <a:pt x="54864" y="187452"/>
                </a:lnTo>
                <a:lnTo>
                  <a:pt x="54864" y="343662"/>
                </a:lnTo>
                <a:lnTo>
                  <a:pt x="54406" y="345033"/>
                </a:lnTo>
                <a:lnTo>
                  <a:pt x="55626" y="344424"/>
                </a:lnTo>
                <a:close/>
              </a:path>
              <a:path w="123189" h="361314">
                <a:moveTo>
                  <a:pt x="55626" y="174498"/>
                </a:moveTo>
                <a:lnTo>
                  <a:pt x="55626" y="16763"/>
                </a:lnTo>
                <a:lnTo>
                  <a:pt x="54610" y="16256"/>
                </a:lnTo>
                <a:lnTo>
                  <a:pt x="54864" y="16763"/>
                </a:lnTo>
                <a:lnTo>
                  <a:pt x="54864" y="173736"/>
                </a:lnTo>
                <a:lnTo>
                  <a:pt x="55626" y="174498"/>
                </a:lnTo>
                <a:close/>
              </a:path>
              <a:path w="123189" h="361314">
                <a:moveTo>
                  <a:pt x="64008" y="169164"/>
                </a:moveTo>
                <a:lnTo>
                  <a:pt x="64008" y="13715"/>
                </a:lnTo>
                <a:lnTo>
                  <a:pt x="63246" y="13715"/>
                </a:lnTo>
                <a:lnTo>
                  <a:pt x="63246" y="12191"/>
                </a:lnTo>
                <a:lnTo>
                  <a:pt x="62484" y="11429"/>
                </a:lnTo>
                <a:lnTo>
                  <a:pt x="62484" y="168402"/>
                </a:lnTo>
                <a:lnTo>
                  <a:pt x="64008" y="169164"/>
                </a:lnTo>
                <a:close/>
              </a:path>
              <a:path w="123189" h="361314">
                <a:moveTo>
                  <a:pt x="118110" y="176022"/>
                </a:moveTo>
                <a:lnTo>
                  <a:pt x="106680" y="175260"/>
                </a:lnTo>
                <a:lnTo>
                  <a:pt x="95899" y="175068"/>
                </a:lnTo>
                <a:lnTo>
                  <a:pt x="85005" y="174267"/>
                </a:lnTo>
                <a:lnTo>
                  <a:pt x="74281" y="172430"/>
                </a:lnTo>
                <a:lnTo>
                  <a:pt x="64008" y="169164"/>
                </a:lnTo>
                <a:lnTo>
                  <a:pt x="62484" y="168402"/>
                </a:lnTo>
                <a:lnTo>
                  <a:pt x="63246" y="169545"/>
                </a:lnTo>
                <a:lnTo>
                  <a:pt x="63246" y="169164"/>
                </a:lnTo>
                <a:lnTo>
                  <a:pt x="64008" y="170688"/>
                </a:lnTo>
                <a:lnTo>
                  <a:pt x="64008" y="179147"/>
                </a:lnTo>
                <a:lnTo>
                  <a:pt x="67740" y="180454"/>
                </a:lnTo>
                <a:lnTo>
                  <a:pt x="70701" y="179590"/>
                </a:lnTo>
                <a:lnTo>
                  <a:pt x="82329" y="177765"/>
                </a:lnTo>
                <a:lnTo>
                  <a:pt x="94131" y="176782"/>
                </a:lnTo>
                <a:lnTo>
                  <a:pt x="105918" y="176022"/>
                </a:lnTo>
                <a:lnTo>
                  <a:pt x="118110" y="176022"/>
                </a:lnTo>
                <a:close/>
              </a:path>
              <a:path w="123189" h="361314">
                <a:moveTo>
                  <a:pt x="64008" y="190500"/>
                </a:moveTo>
                <a:lnTo>
                  <a:pt x="62484" y="192786"/>
                </a:lnTo>
                <a:lnTo>
                  <a:pt x="63246" y="192024"/>
                </a:lnTo>
                <a:lnTo>
                  <a:pt x="64008" y="190500"/>
                </a:lnTo>
                <a:close/>
              </a:path>
              <a:path w="123189" h="361314">
                <a:moveTo>
                  <a:pt x="64008" y="192024"/>
                </a:moveTo>
                <a:lnTo>
                  <a:pt x="64008" y="191262"/>
                </a:lnTo>
                <a:lnTo>
                  <a:pt x="62484" y="192786"/>
                </a:lnTo>
                <a:lnTo>
                  <a:pt x="64008" y="192024"/>
                </a:lnTo>
                <a:close/>
              </a:path>
              <a:path w="123189" h="361314">
                <a:moveTo>
                  <a:pt x="64008" y="346710"/>
                </a:moveTo>
                <a:lnTo>
                  <a:pt x="64008" y="192024"/>
                </a:lnTo>
                <a:lnTo>
                  <a:pt x="62484" y="192786"/>
                </a:lnTo>
                <a:lnTo>
                  <a:pt x="62484" y="349758"/>
                </a:lnTo>
                <a:lnTo>
                  <a:pt x="63246" y="348996"/>
                </a:lnTo>
                <a:lnTo>
                  <a:pt x="63246" y="347472"/>
                </a:lnTo>
                <a:lnTo>
                  <a:pt x="64008" y="346710"/>
                </a:lnTo>
                <a:close/>
              </a:path>
              <a:path w="123189" h="361314">
                <a:moveTo>
                  <a:pt x="64008" y="170688"/>
                </a:moveTo>
                <a:lnTo>
                  <a:pt x="63246" y="169164"/>
                </a:lnTo>
                <a:lnTo>
                  <a:pt x="63246" y="169545"/>
                </a:lnTo>
                <a:lnTo>
                  <a:pt x="64008" y="170688"/>
                </a:lnTo>
                <a:close/>
              </a:path>
              <a:path w="123189" h="361314">
                <a:moveTo>
                  <a:pt x="64008" y="191262"/>
                </a:moveTo>
                <a:lnTo>
                  <a:pt x="64008" y="190500"/>
                </a:lnTo>
                <a:lnTo>
                  <a:pt x="63246" y="192024"/>
                </a:lnTo>
                <a:lnTo>
                  <a:pt x="64008" y="191262"/>
                </a:lnTo>
                <a:close/>
              </a:path>
              <a:path w="123189" h="361314">
                <a:moveTo>
                  <a:pt x="122682" y="182880"/>
                </a:moveTo>
                <a:lnTo>
                  <a:pt x="122682" y="177546"/>
                </a:lnTo>
                <a:lnTo>
                  <a:pt x="121157" y="176022"/>
                </a:lnTo>
                <a:lnTo>
                  <a:pt x="105918" y="176022"/>
                </a:lnTo>
                <a:lnTo>
                  <a:pt x="94131" y="176782"/>
                </a:lnTo>
                <a:lnTo>
                  <a:pt x="82310" y="177768"/>
                </a:lnTo>
                <a:lnTo>
                  <a:pt x="70701" y="179590"/>
                </a:lnTo>
                <a:lnTo>
                  <a:pt x="67740" y="180454"/>
                </a:lnTo>
                <a:lnTo>
                  <a:pt x="69218" y="180972"/>
                </a:lnTo>
                <a:lnTo>
                  <a:pt x="82329" y="183301"/>
                </a:lnTo>
                <a:lnTo>
                  <a:pt x="95585" y="184654"/>
                </a:lnTo>
                <a:lnTo>
                  <a:pt x="105918" y="185166"/>
                </a:lnTo>
                <a:lnTo>
                  <a:pt x="121158" y="185166"/>
                </a:lnTo>
                <a:lnTo>
                  <a:pt x="122682" y="18288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724275" y="3978655"/>
            <a:ext cx="116522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ecuaciones</a:t>
            </a:r>
            <a:r>
              <a:rPr sz="1000" spc="-5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filtrado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49860" y="4287773"/>
            <a:ext cx="203835" cy="1066165"/>
          </a:xfrm>
          <a:custGeom>
            <a:avLst/>
            <a:gdLst/>
            <a:ahLst/>
            <a:cxnLst/>
            <a:rect l="l" t="t" r="r" b="b"/>
            <a:pathLst>
              <a:path w="203835" h="1066164">
                <a:moveTo>
                  <a:pt x="104394" y="526999"/>
                </a:moveTo>
                <a:lnTo>
                  <a:pt x="104394" y="516636"/>
                </a:lnTo>
                <a:lnTo>
                  <a:pt x="103632" y="515873"/>
                </a:lnTo>
                <a:lnTo>
                  <a:pt x="103632" y="18287"/>
                </a:lnTo>
                <a:lnTo>
                  <a:pt x="102870" y="17525"/>
                </a:lnTo>
                <a:lnTo>
                  <a:pt x="102870" y="16763"/>
                </a:lnTo>
                <a:lnTo>
                  <a:pt x="100584" y="14477"/>
                </a:lnTo>
                <a:lnTo>
                  <a:pt x="82338" y="6856"/>
                </a:lnTo>
                <a:lnTo>
                  <a:pt x="56649" y="2519"/>
                </a:lnTo>
                <a:lnTo>
                  <a:pt x="30259" y="542"/>
                </a:lnTo>
                <a:lnTo>
                  <a:pt x="9906" y="0"/>
                </a:lnTo>
                <a:lnTo>
                  <a:pt x="0" y="0"/>
                </a:lnTo>
                <a:lnTo>
                  <a:pt x="0" y="9144"/>
                </a:lnTo>
                <a:lnTo>
                  <a:pt x="9906" y="9144"/>
                </a:lnTo>
                <a:lnTo>
                  <a:pt x="30259" y="10285"/>
                </a:lnTo>
                <a:lnTo>
                  <a:pt x="52182" y="11768"/>
                </a:lnTo>
                <a:lnTo>
                  <a:pt x="74165" y="14825"/>
                </a:lnTo>
                <a:lnTo>
                  <a:pt x="92964" y="20573"/>
                </a:lnTo>
                <a:lnTo>
                  <a:pt x="93726" y="21335"/>
                </a:lnTo>
                <a:lnTo>
                  <a:pt x="93726" y="20573"/>
                </a:lnTo>
                <a:lnTo>
                  <a:pt x="94488" y="21717"/>
                </a:lnTo>
                <a:lnTo>
                  <a:pt x="94488" y="20573"/>
                </a:lnTo>
                <a:lnTo>
                  <a:pt x="95250" y="22859"/>
                </a:lnTo>
                <a:lnTo>
                  <a:pt x="95250" y="520445"/>
                </a:lnTo>
                <a:lnTo>
                  <a:pt x="98298" y="523494"/>
                </a:lnTo>
                <a:lnTo>
                  <a:pt x="101346" y="525780"/>
                </a:lnTo>
                <a:lnTo>
                  <a:pt x="104394" y="526999"/>
                </a:lnTo>
                <a:close/>
              </a:path>
              <a:path w="203835" h="1066164">
                <a:moveTo>
                  <a:pt x="94488" y="1044702"/>
                </a:moveTo>
                <a:lnTo>
                  <a:pt x="51677" y="1054369"/>
                </a:lnTo>
                <a:lnTo>
                  <a:pt x="9906" y="1056894"/>
                </a:lnTo>
                <a:lnTo>
                  <a:pt x="0" y="1056894"/>
                </a:lnTo>
                <a:lnTo>
                  <a:pt x="0" y="1066038"/>
                </a:lnTo>
                <a:lnTo>
                  <a:pt x="9906" y="1066038"/>
                </a:lnTo>
                <a:lnTo>
                  <a:pt x="29423" y="1065559"/>
                </a:lnTo>
                <a:lnTo>
                  <a:pt x="56840" y="1063490"/>
                </a:lnTo>
                <a:lnTo>
                  <a:pt x="83459" y="1059074"/>
                </a:lnTo>
                <a:lnTo>
                  <a:pt x="93726" y="1054569"/>
                </a:lnTo>
                <a:lnTo>
                  <a:pt x="93726" y="1045463"/>
                </a:lnTo>
                <a:lnTo>
                  <a:pt x="94488" y="1044702"/>
                </a:lnTo>
                <a:close/>
              </a:path>
              <a:path w="203835" h="1066164">
                <a:moveTo>
                  <a:pt x="94488" y="22097"/>
                </a:moveTo>
                <a:lnTo>
                  <a:pt x="93726" y="20573"/>
                </a:lnTo>
                <a:lnTo>
                  <a:pt x="93726" y="21335"/>
                </a:lnTo>
                <a:lnTo>
                  <a:pt x="94488" y="22097"/>
                </a:lnTo>
                <a:close/>
              </a:path>
              <a:path w="203835" h="1066164">
                <a:moveTo>
                  <a:pt x="95250" y="1043940"/>
                </a:moveTo>
                <a:lnTo>
                  <a:pt x="93726" y="1045463"/>
                </a:lnTo>
                <a:lnTo>
                  <a:pt x="93726" y="1054569"/>
                </a:lnTo>
                <a:lnTo>
                  <a:pt x="94488" y="1054235"/>
                </a:lnTo>
                <a:lnTo>
                  <a:pt x="94488" y="1045463"/>
                </a:lnTo>
                <a:lnTo>
                  <a:pt x="95250" y="1043940"/>
                </a:lnTo>
                <a:close/>
              </a:path>
              <a:path w="203835" h="1066164">
                <a:moveTo>
                  <a:pt x="95250" y="22859"/>
                </a:moveTo>
                <a:lnTo>
                  <a:pt x="94488" y="20573"/>
                </a:lnTo>
                <a:lnTo>
                  <a:pt x="94488" y="21717"/>
                </a:lnTo>
                <a:lnTo>
                  <a:pt x="95250" y="22859"/>
                </a:lnTo>
                <a:close/>
              </a:path>
              <a:path w="203835" h="1066164">
                <a:moveTo>
                  <a:pt x="95250" y="519684"/>
                </a:moveTo>
                <a:lnTo>
                  <a:pt x="95250" y="22859"/>
                </a:lnTo>
                <a:lnTo>
                  <a:pt x="94488" y="21717"/>
                </a:lnTo>
                <a:lnTo>
                  <a:pt x="94488" y="518159"/>
                </a:lnTo>
                <a:lnTo>
                  <a:pt x="95250" y="519684"/>
                </a:lnTo>
                <a:close/>
              </a:path>
              <a:path w="203835" h="1066164">
                <a:moveTo>
                  <a:pt x="95250" y="1043940"/>
                </a:moveTo>
                <a:lnTo>
                  <a:pt x="95250" y="546354"/>
                </a:lnTo>
                <a:lnTo>
                  <a:pt x="94488" y="547878"/>
                </a:lnTo>
                <a:lnTo>
                  <a:pt x="94488" y="1044701"/>
                </a:lnTo>
                <a:lnTo>
                  <a:pt x="95250" y="1043940"/>
                </a:lnTo>
                <a:close/>
              </a:path>
              <a:path w="203835" h="1066164">
                <a:moveTo>
                  <a:pt x="188214" y="537972"/>
                </a:moveTo>
                <a:lnTo>
                  <a:pt x="166809" y="536834"/>
                </a:lnTo>
                <a:lnTo>
                  <a:pt x="146261" y="535400"/>
                </a:lnTo>
                <a:lnTo>
                  <a:pt x="129263" y="533073"/>
                </a:lnTo>
                <a:lnTo>
                  <a:pt x="121828" y="534173"/>
                </a:lnTo>
                <a:lnTo>
                  <a:pt x="101346" y="540258"/>
                </a:lnTo>
                <a:lnTo>
                  <a:pt x="98298" y="542544"/>
                </a:lnTo>
                <a:lnTo>
                  <a:pt x="96012" y="544830"/>
                </a:lnTo>
                <a:lnTo>
                  <a:pt x="96012" y="545592"/>
                </a:lnTo>
                <a:lnTo>
                  <a:pt x="95250" y="545592"/>
                </a:lnTo>
                <a:lnTo>
                  <a:pt x="95250" y="1043940"/>
                </a:lnTo>
                <a:lnTo>
                  <a:pt x="94488" y="1045463"/>
                </a:lnTo>
                <a:lnTo>
                  <a:pt x="94488" y="1054235"/>
                </a:lnTo>
                <a:lnTo>
                  <a:pt x="100584" y="1051560"/>
                </a:lnTo>
                <a:lnTo>
                  <a:pt x="102870" y="1049274"/>
                </a:lnTo>
                <a:lnTo>
                  <a:pt x="102870" y="1048512"/>
                </a:lnTo>
                <a:lnTo>
                  <a:pt x="103632" y="1048512"/>
                </a:lnTo>
                <a:lnTo>
                  <a:pt x="103632" y="550164"/>
                </a:lnTo>
                <a:lnTo>
                  <a:pt x="104394" y="549402"/>
                </a:lnTo>
                <a:lnTo>
                  <a:pt x="104394" y="549910"/>
                </a:lnTo>
                <a:lnTo>
                  <a:pt x="124173" y="543460"/>
                </a:lnTo>
                <a:lnTo>
                  <a:pt x="146313" y="540062"/>
                </a:lnTo>
                <a:lnTo>
                  <a:pt x="168829" y="538477"/>
                </a:lnTo>
                <a:lnTo>
                  <a:pt x="188214" y="537972"/>
                </a:lnTo>
                <a:close/>
              </a:path>
              <a:path w="203835" h="1066164">
                <a:moveTo>
                  <a:pt x="104140" y="516128"/>
                </a:moveTo>
                <a:lnTo>
                  <a:pt x="103632" y="515112"/>
                </a:lnTo>
                <a:lnTo>
                  <a:pt x="103632" y="515873"/>
                </a:lnTo>
                <a:lnTo>
                  <a:pt x="104140" y="516128"/>
                </a:lnTo>
                <a:close/>
              </a:path>
              <a:path w="203835" h="1066164">
                <a:moveTo>
                  <a:pt x="104394" y="516636"/>
                </a:moveTo>
                <a:lnTo>
                  <a:pt x="104140" y="516128"/>
                </a:lnTo>
                <a:lnTo>
                  <a:pt x="103632" y="515873"/>
                </a:lnTo>
                <a:lnTo>
                  <a:pt x="104394" y="516636"/>
                </a:lnTo>
                <a:close/>
              </a:path>
              <a:path w="203835" h="1066164">
                <a:moveTo>
                  <a:pt x="104394" y="549402"/>
                </a:moveTo>
                <a:lnTo>
                  <a:pt x="103632" y="550164"/>
                </a:lnTo>
                <a:lnTo>
                  <a:pt x="104089" y="550011"/>
                </a:lnTo>
                <a:lnTo>
                  <a:pt x="104394" y="549402"/>
                </a:lnTo>
                <a:close/>
              </a:path>
              <a:path w="203835" h="1066164">
                <a:moveTo>
                  <a:pt x="104089" y="550011"/>
                </a:moveTo>
                <a:lnTo>
                  <a:pt x="103632" y="550164"/>
                </a:lnTo>
                <a:lnTo>
                  <a:pt x="103632" y="550926"/>
                </a:lnTo>
                <a:lnTo>
                  <a:pt x="104089" y="550011"/>
                </a:lnTo>
                <a:close/>
              </a:path>
              <a:path w="203835" h="1066164">
                <a:moveTo>
                  <a:pt x="104394" y="549910"/>
                </a:moveTo>
                <a:lnTo>
                  <a:pt x="104394" y="549402"/>
                </a:lnTo>
                <a:lnTo>
                  <a:pt x="104089" y="550011"/>
                </a:lnTo>
                <a:lnTo>
                  <a:pt x="104394" y="549910"/>
                </a:lnTo>
                <a:close/>
              </a:path>
              <a:path w="203835" h="1066164">
                <a:moveTo>
                  <a:pt x="106680" y="517398"/>
                </a:moveTo>
                <a:lnTo>
                  <a:pt x="104140" y="516128"/>
                </a:lnTo>
                <a:lnTo>
                  <a:pt x="104394" y="516636"/>
                </a:lnTo>
                <a:lnTo>
                  <a:pt x="104394" y="526999"/>
                </a:lnTo>
                <a:lnTo>
                  <a:pt x="105156" y="527304"/>
                </a:lnTo>
                <a:lnTo>
                  <a:pt x="105918" y="527500"/>
                </a:lnTo>
                <a:lnTo>
                  <a:pt x="105918" y="517398"/>
                </a:lnTo>
                <a:lnTo>
                  <a:pt x="106680" y="517398"/>
                </a:lnTo>
                <a:close/>
              </a:path>
              <a:path w="203835" h="1066164">
                <a:moveTo>
                  <a:pt x="188214" y="528066"/>
                </a:moveTo>
                <a:lnTo>
                  <a:pt x="148228" y="526165"/>
                </a:lnTo>
                <a:lnTo>
                  <a:pt x="108966" y="518922"/>
                </a:lnTo>
                <a:lnTo>
                  <a:pt x="105918" y="517398"/>
                </a:lnTo>
                <a:lnTo>
                  <a:pt x="105918" y="527500"/>
                </a:lnTo>
                <a:lnTo>
                  <a:pt x="125468" y="532553"/>
                </a:lnTo>
                <a:lnTo>
                  <a:pt x="129263" y="533073"/>
                </a:lnTo>
                <a:lnTo>
                  <a:pt x="144165" y="530866"/>
                </a:lnTo>
                <a:lnTo>
                  <a:pt x="166809" y="529206"/>
                </a:lnTo>
                <a:lnTo>
                  <a:pt x="188214" y="528066"/>
                </a:lnTo>
                <a:close/>
              </a:path>
              <a:path w="203835" h="1066164">
                <a:moveTo>
                  <a:pt x="203454" y="535686"/>
                </a:moveTo>
                <a:lnTo>
                  <a:pt x="203454" y="530352"/>
                </a:lnTo>
                <a:lnTo>
                  <a:pt x="201168" y="528066"/>
                </a:lnTo>
                <a:lnTo>
                  <a:pt x="188214" y="528066"/>
                </a:lnTo>
                <a:lnTo>
                  <a:pt x="166809" y="529206"/>
                </a:lnTo>
                <a:lnTo>
                  <a:pt x="144165" y="530866"/>
                </a:lnTo>
                <a:lnTo>
                  <a:pt x="129263" y="533073"/>
                </a:lnTo>
                <a:lnTo>
                  <a:pt x="146313" y="535403"/>
                </a:lnTo>
                <a:lnTo>
                  <a:pt x="166809" y="536834"/>
                </a:lnTo>
                <a:lnTo>
                  <a:pt x="188214" y="537972"/>
                </a:lnTo>
                <a:lnTo>
                  <a:pt x="201168" y="537972"/>
                </a:lnTo>
                <a:lnTo>
                  <a:pt x="203454" y="53568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444240" y="4713223"/>
            <a:ext cx="205486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errores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estimación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y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límites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teóricos</a:t>
            </a:r>
            <a:endParaRPr sz="100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312670-C326-4300-84AC-E8C5850EF45F}"/>
                  </a:ext>
                </a:extLst>
              </p:cNvPr>
              <p:cNvSpPr txBox="1"/>
              <p:nvPr/>
            </p:nvSpPr>
            <p:spPr>
              <a:xfrm>
                <a:off x="2119396" y="2945138"/>
                <a:ext cx="133857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𝑆𝐼𝐺𝑁𝑂𝐼𝑆𝐸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𝑟𝑎𝑛𝑑𝑛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312670-C326-4300-84AC-E8C5850EF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396" y="2945138"/>
                <a:ext cx="1338572" cy="184666"/>
              </a:xfrm>
              <a:prstGeom prst="rect">
                <a:avLst/>
              </a:prstGeom>
              <a:blipFill>
                <a:blip r:embed="rId2"/>
                <a:stretch>
                  <a:fillRect l="-2283" r="-1826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55FC2B-F591-4C1A-8ECA-CAE5790BCAAB}"/>
                  </a:ext>
                </a:extLst>
              </p:cNvPr>
              <p:cNvSpPr txBox="1"/>
              <p:nvPr/>
            </p:nvSpPr>
            <p:spPr>
              <a:xfrm>
                <a:off x="1754534" y="3154163"/>
                <a:ext cx="150175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0+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1∗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2∗</m:t>
                    </m:r>
                    <m:sSup>
                      <m:sSupPr>
                        <m:ctrlPr>
                          <a:rPr lang="es-E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200" dirty="0"/>
                  <a:t>;</a:t>
                </a: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55FC2B-F591-4C1A-8ECA-CAE5790BC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534" y="3154163"/>
                <a:ext cx="1501758" cy="184666"/>
              </a:xfrm>
              <a:prstGeom prst="rect">
                <a:avLst/>
              </a:prstGeom>
              <a:blipFill>
                <a:blip r:embed="rId3"/>
                <a:stretch>
                  <a:fillRect l="-3659" t="-22581" r="-5691" b="-516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9E9AE4-DFCC-4EDD-BB2F-0C1D8E2BCB0D}"/>
                  </a:ext>
                </a:extLst>
              </p:cNvPr>
              <p:cNvSpPr txBox="1"/>
              <p:nvPr/>
            </p:nvSpPr>
            <p:spPr>
              <a:xfrm>
                <a:off x="1842135" y="3325235"/>
                <a:ext cx="99264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1+2∗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2∗</m:t>
                    </m:r>
                  </m:oMath>
                </a14:m>
                <a:r>
                  <a:rPr lang="en-GB" sz="1200" dirty="0"/>
                  <a:t>T;</a:t>
                </a: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9E9AE4-DFCC-4EDD-BB2F-0C1D8E2BC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135" y="3325235"/>
                <a:ext cx="992644" cy="184666"/>
              </a:xfrm>
              <a:prstGeom prst="rect">
                <a:avLst/>
              </a:prstGeom>
              <a:blipFill>
                <a:blip r:embed="rId4"/>
                <a:stretch>
                  <a:fillRect l="-5521" t="-25806" r="-9202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7BF22B88-DF42-4B51-81DE-31DCA5BFF495}"/>
              </a:ext>
            </a:extLst>
          </p:cNvPr>
          <p:cNvSpPr txBox="1"/>
          <p:nvPr/>
        </p:nvSpPr>
        <p:spPr>
          <a:xfrm>
            <a:off x="1818005" y="3511270"/>
            <a:ext cx="6652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dirty="0"/>
              <a:t>X+XNOISE;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0A51412-B204-4D5F-9A75-7910F3D24B3F}"/>
                  </a:ext>
                </a:extLst>
              </p:cNvPr>
              <p:cNvSpPr txBox="1"/>
              <p:nvPr/>
            </p:nvSpPr>
            <p:spPr>
              <a:xfrm>
                <a:off x="1946419" y="4248144"/>
                <a:ext cx="1021755" cy="208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𝑆𝑄𝑅𝑇</m:t>
                      </m:r>
                      <m:d>
                        <m:d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e>
                      </m:d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0A51412-B204-4D5F-9A75-7910F3D24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419" y="4248144"/>
                <a:ext cx="1021755" cy="208455"/>
              </a:xfrm>
              <a:prstGeom prst="rect">
                <a:avLst/>
              </a:prstGeom>
              <a:blipFill>
                <a:blip r:embed="rId8"/>
                <a:stretch>
                  <a:fillRect l="-4167" r="-2381" b="-20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9AED033-28FC-4823-8D68-7FF5D71CA9F6}"/>
                  </a:ext>
                </a:extLst>
              </p:cNvPr>
              <p:cNvSpPr txBox="1"/>
              <p:nvPr/>
            </p:nvSpPr>
            <p:spPr>
              <a:xfrm>
                <a:off x="1939146" y="4428082"/>
                <a:ext cx="1021755" cy="208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𝑆𝑄𝑅𝑇</m:t>
                      </m:r>
                      <m:d>
                        <m:d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e>
                          </m:d>
                        </m:e>
                      </m:d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9AED033-28FC-4823-8D68-7FF5D71CA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146" y="4428082"/>
                <a:ext cx="1021755" cy="208455"/>
              </a:xfrm>
              <a:prstGeom prst="rect">
                <a:avLst/>
              </a:prstGeom>
              <a:blipFill>
                <a:blip r:embed="rId9"/>
                <a:stretch>
                  <a:fillRect l="-4167" r="-2381" b="-1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8C61188-7BFD-4B21-A99F-3C866E20C72F}"/>
                  </a:ext>
                </a:extLst>
              </p:cNvPr>
              <p:cNvSpPr txBox="1"/>
              <p:nvPr/>
            </p:nvSpPr>
            <p:spPr>
              <a:xfrm>
                <a:off x="2027902" y="4958606"/>
                <a:ext cx="1021755" cy="208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𝑆𝑄𝑅𝑇</m:t>
                      </m:r>
                      <m:d>
                        <m:d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e>
                      </m:d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8C61188-7BFD-4B21-A99F-3C866E20C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902" y="4958606"/>
                <a:ext cx="1021755" cy="208455"/>
              </a:xfrm>
              <a:prstGeom prst="rect">
                <a:avLst/>
              </a:prstGeom>
              <a:blipFill>
                <a:blip r:embed="rId10"/>
                <a:stretch>
                  <a:fillRect l="-4192" r="-2395" b="-1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6A97CF-7617-40B4-9EA0-7BBBD1163B84}"/>
                  </a:ext>
                </a:extLst>
              </p:cNvPr>
              <p:cNvSpPr txBox="1"/>
              <p:nvPr/>
            </p:nvSpPr>
            <p:spPr>
              <a:xfrm>
                <a:off x="2027902" y="5152807"/>
                <a:ext cx="1021755" cy="208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𝑆𝑄𝑅𝑇</m:t>
                      </m:r>
                      <m:d>
                        <m:d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e>
                          </m:d>
                        </m:e>
                      </m:d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6A97CF-7617-40B4-9EA0-7BBBD1163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902" y="5152807"/>
                <a:ext cx="1021755" cy="208455"/>
              </a:xfrm>
              <a:prstGeom prst="rect">
                <a:avLst/>
              </a:prstGeom>
              <a:blipFill>
                <a:blip r:embed="rId11"/>
                <a:stretch>
                  <a:fillRect l="-4192" r="-2395" b="-20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0CB204-6667-42C0-A11A-94E26C8EB20D}"/>
                  </a:ext>
                </a:extLst>
              </p:cNvPr>
              <p:cNvSpPr txBox="1"/>
              <p:nvPr/>
            </p:nvSpPr>
            <p:spPr>
              <a:xfrm>
                <a:off x="2074270" y="4603239"/>
                <a:ext cx="34304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1200" dirty="0"/>
                  <a:t>X-XH</a:t>
                </a:r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0CB204-6667-42C0-A11A-94E26C8EB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270" y="4603239"/>
                <a:ext cx="343043" cy="184666"/>
              </a:xfrm>
              <a:prstGeom prst="rect">
                <a:avLst/>
              </a:prstGeom>
              <a:blipFill>
                <a:blip r:embed="rId12"/>
                <a:stretch>
                  <a:fillRect l="-26316" t="-26667" r="-15789" b="-5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D6A2E97-1F18-40DC-900B-C319D59A57E3}"/>
                  </a:ext>
                </a:extLst>
              </p:cNvPr>
              <p:cNvSpPr txBox="1"/>
              <p:nvPr/>
            </p:nvSpPr>
            <p:spPr>
              <a:xfrm>
                <a:off x="2183383" y="4799325"/>
                <a:ext cx="5321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1200" dirty="0"/>
                  <a:t>XD-XDH</a:t>
                </a:r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D6A2E97-1F18-40DC-900B-C319D59A5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383" y="4799325"/>
                <a:ext cx="532197" cy="184666"/>
              </a:xfrm>
              <a:prstGeom prst="rect">
                <a:avLst/>
              </a:prstGeom>
              <a:blipFill>
                <a:blip r:embed="rId13"/>
                <a:stretch>
                  <a:fillRect l="-17241" t="-25806" r="-10345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EEF73631-CE23-4A51-BD69-4DC826DFD8EA}"/>
              </a:ext>
            </a:extLst>
          </p:cNvPr>
          <p:cNvSpPr txBox="1"/>
          <p:nvPr/>
        </p:nvSpPr>
        <p:spPr>
          <a:xfrm>
            <a:off x="1915073" y="3705471"/>
            <a:ext cx="95314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dirty="0"/>
              <a:t>XS-XH-TS*XDH;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3F3BB7-3F6E-4618-A452-189449705F7D}"/>
              </a:ext>
            </a:extLst>
          </p:cNvPr>
          <p:cNvSpPr txBox="1"/>
          <p:nvPr/>
        </p:nvSpPr>
        <p:spPr>
          <a:xfrm>
            <a:off x="1837700" y="3871768"/>
            <a:ext cx="153824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dirty="0"/>
              <a:t>XH+XDH*TS+K(1,1)*RES;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91B9ABD-626E-4F00-BCE1-DCA9E9E47FE4}"/>
                  </a:ext>
                </a:extLst>
              </p:cNvPr>
              <p:cNvSpPr txBox="1"/>
              <p:nvPr/>
            </p:nvSpPr>
            <p:spPr>
              <a:xfrm>
                <a:off x="1915073" y="4085935"/>
                <a:ext cx="14099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𝑋𝐷𝐻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s-E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2,1</m:t>
                        </m:r>
                      </m:e>
                    </m:d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𝑅𝐸𝑆</m:t>
                    </m:r>
                  </m:oMath>
                </a14:m>
                <a:r>
                  <a:rPr lang="en-GB" sz="1200" dirty="0"/>
                  <a:t>;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91B9ABD-626E-4F00-BCE1-DCA9E9E47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073" y="4085935"/>
                <a:ext cx="1409938" cy="184666"/>
              </a:xfrm>
              <a:prstGeom prst="rect">
                <a:avLst/>
              </a:prstGeom>
              <a:blipFill>
                <a:blip r:embed="rId14"/>
                <a:stretch>
                  <a:fillRect l="-3896" t="-25806" r="-6061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12325EF7-8E21-4F6D-8F27-C4CFA46D1B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36700" y="921669"/>
            <a:ext cx="1311140" cy="204046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3505" y="3587750"/>
            <a:ext cx="262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97999" y="621041"/>
            <a:ext cx="9525" cy="414020"/>
          </a:xfrm>
          <a:custGeom>
            <a:avLst/>
            <a:gdLst/>
            <a:ahLst/>
            <a:cxnLst/>
            <a:rect l="l" t="t" r="r" b="b"/>
            <a:pathLst>
              <a:path w="9525" h="414019">
                <a:moveTo>
                  <a:pt x="9144" y="400050"/>
                </a:moveTo>
                <a:lnTo>
                  <a:pt x="0" y="400050"/>
                </a:lnTo>
                <a:lnTo>
                  <a:pt x="0" y="413766"/>
                </a:lnTo>
                <a:lnTo>
                  <a:pt x="9144" y="413766"/>
                </a:lnTo>
                <a:lnTo>
                  <a:pt x="9144" y="400050"/>
                </a:lnTo>
                <a:close/>
              </a:path>
              <a:path w="9525" h="414019">
                <a:moveTo>
                  <a:pt x="9144" y="332994"/>
                </a:moveTo>
                <a:lnTo>
                  <a:pt x="0" y="332994"/>
                </a:lnTo>
                <a:lnTo>
                  <a:pt x="0" y="371094"/>
                </a:lnTo>
                <a:lnTo>
                  <a:pt x="9144" y="371094"/>
                </a:lnTo>
                <a:lnTo>
                  <a:pt x="9144" y="332994"/>
                </a:lnTo>
                <a:close/>
              </a:path>
              <a:path w="9525" h="414019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414019">
                <a:moveTo>
                  <a:pt x="9144" y="199644"/>
                </a:moveTo>
                <a:lnTo>
                  <a:pt x="0" y="199644"/>
                </a:lnTo>
                <a:lnTo>
                  <a:pt x="0" y="237744"/>
                </a:lnTo>
                <a:lnTo>
                  <a:pt x="9144" y="237744"/>
                </a:lnTo>
                <a:lnTo>
                  <a:pt x="9144" y="199644"/>
                </a:lnTo>
                <a:close/>
              </a:path>
              <a:path w="9525" h="414019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414019">
                <a:moveTo>
                  <a:pt x="9144" y="66294"/>
                </a:moveTo>
                <a:lnTo>
                  <a:pt x="0" y="66294"/>
                </a:lnTo>
                <a:lnTo>
                  <a:pt x="0" y="104394"/>
                </a:lnTo>
                <a:lnTo>
                  <a:pt x="9144" y="104394"/>
                </a:lnTo>
                <a:lnTo>
                  <a:pt x="9144" y="66294"/>
                </a:lnTo>
                <a:close/>
              </a:path>
              <a:path w="9525" h="414019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7331" y="3864876"/>
            <a:ext cx="9525" cy="414020"/>
          </a:xfrm>
          <a:custGeom>
            <a:avLst/>
            <a:gdLst/>
            <a:ahLst/>
            <a:cxnLst/>
            <a:rect l="l" t="t" r="r" b="b"/>
            <a:pathLst>
              <a:path w="9525" h="414020">
                <a:moveTo>
                  <a:pt x="9144" y="400050"/>
                </a:moveTo>
                <a:lnTo>
                  <a:pt x="0" y="400050"/>
                </a:lnTo>
                <a:lnTo>
                  <a:pt x="0" y="413766"/>
                </a:lnTo>
                <a:lnTo>
                  <a:pt x="9144" y="413766"/>
                </a:lnTo>
                <a:lnTo>
                  <a:pt x="9144" y="400050"/>
                </a:lnTo>
                <a:close/>
              </a:path>
              <a:path w="9525" h="414020">
                <a:moveTo>
                  <a:pt x="9144" y="333756"/>
                </a:moveTo>
                <a:lnTo>
                  <a:pt x="0" y="333756"/>
                </a:lnTo>
                <a:lnTo>
                  <a:pt x="0" y="371856"/>
                </a:lnTo>
                <a:lnTo>
                  <a:pt x="9144" y="371856"/>
                </a:lnTo>
                <a:lnTo>
                  <a:pt x="9144" y="333756"/>
                </a:lnTo>
                <a:close/>
              </a:path>
              <a:path w="9525" h="414020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414020">
                <a:moveTo>
                  <a:pt x="9144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144" y="238506"/>
                </a:lnTo>
                <a:lnTo>
                  <a:pt x="9144" y="200406"/>
                </a:lnTo>
                <a:close/>
              </a:path>
              <a:path w="9525" h="414020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414020">
                <a:moveTo>
                  <a:pt x="9144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144" y="105156"/>
                </a:lnTo>
                <a:lnTo>
                  <a:pt x="9144" y="67056"/>
                </a:lnTo>
                <a:close/>
              </a:path>
              <a:path w="9525" h="414020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41005" y="3582161"/>
            <a:ext cx="346710" cy="272415"/>
          </a:xfrm>
          <a:custGeom>
            <a:avLst/>
            <a:gdLst/>
            <a:ahLst/>
            <a:cxnLst/>
            <a:rect l="l" t="t" r="r" b="b"/>
            <a:pathLst>
              <a:path w="346710" h="272414">
                <a:moveTo>
                  <a:pt x="346710" y="136397"/>
                </a:moveTo>
                <a:lnTo>
                  <a:pt x="199644" y="0"/>
                </a:lnTo>
                <a:lnTo>
                  <a:pt x="199644" y="68579"/>
                </a:lnTo>
                <a:lnTo>
                  <a:pt x="0" y="68579"/>
                </a:lnTo>
                <a:lnTo>
                  <a:pt x="0" y="204215"/>
                </a:lnTo>
                <a:lnTo>
                  <a:pt x="199644" y="204215"/>
                </a:lnTo>
                <a:lnTo>
                  <a:pt x="199644" y="272033"/>
                </a:lnTo>
                <a:lnTo>
                  <a:pt x="346710" y="13639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9639" y="1272539"/>
            <a:ext cx="234950" cy="2223770"/>
          </a:xfrm>
          <a:custGeom>
            <a:avLst/>
            <a:gdLst/>
            <a:ahLst/>
            <a:cxnLst/>
            <a:rect l="l" t="t" r="r" b="b"/>
            <a:pathLst>
              <a:path w="234950" h="2223770">
                <a:moveTo>
                  <a:pt x="122682" y="1094232"/>
                </a:moveTo>
                <a:lnTo>
                  <a:pt x="120396" y="1092708"/>
                </a:lnTo>
                <a:lnTo>
                  <a:pt x="119634" y="1091946"/>
                </a:lnTo>
                <a:lnTo>
                  <a:pt x="119634" y="21335"/>
                </a:lnTo>
                <a:lnTo>
                  <a:pt x="118872" y="20573"/>
                </a:lnTo>
                <a:lnTo>
                  <a:pt x="118872" y="19811"/>
                </a:lnTo>
                <a:lnTo>
                  <a:pt x="118110" y="19049"/>
                </a:lnTo>
                <a:lnTo>
                  <a:pt x="117348" y="17525"/>
                </a:lnTo>
                <a:lnTo>
                  <a:pt x="115824" y="16763"/>
                </a:lnTo>
                <a:lnTo>
                  <a:pt x="115062" y="16001"/>
                </a:lnTo>
                <a:lnTo>
                  <a:pt x="112776" y="14477"/>
                </a:lnTo>
                <a:lnTo>
                  <a:pt x="112014" y="14477"/>
                </a:lnTo>
                <a:lnTo>
                  <a:pt x="107442" y="12191"/>
                </a:lnTo>
                <a:lnTo>
                  <a:pt x="84211" y="6427"/>
                </a:lnTo>
                <a:lnTo>
                  <a:pt x="60245" y="2938"/>
                </a:lnTo>
                <a:lnTo>
                  <a:pt x="36065" y="1028"/>
                </a:lnTo>
                <a:lnTo>
                  <a:pt x="12192" y="0"/>
                </a:lnTo>
                <a:lnTo>
                  <a:pt x="762" y="0"/>
                </a:lnTo>
                <a:lnTo>
                  <a:pt x="0" y="9906"/>
                </a:lnTo>
                <a:lnTo>
                  <a:pt x="12192" y="9906"/>
                </a:lnTo>
                <a:lnTo>
                  <a:pt x="34497" y="10691"/>
                </a:lnTo>
                <a:lnTo>
                  <a:pt x="58840" y="12458"/>
                </a:lnTo>
                <a:lnTo>
                  <a:pt x="82909" y="15806"/>
                </a:lnTo>
                <a:lnTo>
                  <a:pt x="104394" y="21335"/>
                </a:lnTo>
                <a:lnTo>
                  <a:pt x="107442" y="22555"/>
                </a:lnTo>
                <a:lnTo>
                  <a:pt x="107442" y="22097"/>
                </a:lnTo>
                <a:lnTo>
                  <a:pt x="109728" y="23812"/>
                </a:lnTo>
                <a:lnTo>
                  <a:pt x="109728" y="23621"/>
                </a:lnTo>
                <a:lnTo>
                  <a:pt x="110490" y="24383"/>
                </a:lnTo>
                <a:lnTo>
                  <a:pt x="110490" y="1094994"/>
                </a:lnTo>
                <a:lnTo>
                  <a:pt x="111252" y="1095756"/>
                </a:lnTo>
                <a:lnTo>
                  <a:pt x="111252" y="1097280"/>
                </a:lnTo>
                <a:lnTo>
                  <a:pt x="112014" y="1097280"/>
                </a:lnTo>
                <a:lnTo>
                  <a:pt x="112014" y="1098042"/>
                </a:lnTo>
                <a:lnTo>
                  <a:pt x="114300" y="1100328"/>
                </a:lnTo>
                <a:lnTo>
                  <a:pt x="115062" y="1100328"/>
                </a:lnTo>
                <a:lnTo>
                  <a:pt x="117348" y="1102614"/>
                </a:lnTo>
                <a:lnTo>
                  <a:pt x="118110" y="1102614"/>
                </a:lnTo>
                <a:lnTo>
                  <a:pt x="121920" y="1104900"/>
                </a:lnTo>
                <a:lnTo>
                  <a:pt x="121920" y="1094232"/>
                </a:lnTo>
                <a:lnTo>
                  <a:pt x="122682" y="1094232"/>
                </a:lnTo>
                <a:close/>
              </a:path>
              <a:path w="234950" h="2223770">
                <a:moveTo>
                  <a:pt x="108204" y="2211324"/>
                </a:moveTo>
                <a:lnTo>
                  <a:pt x="108204" y="2201418"/>
                </a:lnTo>
                <a:lnTo>
                  <a:pt x="104394" y="2202942"/>
                </a:lnTo>
                <a:lnTo>
                  <a:pt x="82632" y="2208230"/>
                </a:lnTo>
                <a:lnTo>
                  <a:pt x="58721" y="2211509"/>
                </a:lnTo>
                <a:lnTo>
                  <a:pt x="34497" y="2213367"/>
                </a:lnTo>
                <a:lnTo>
                  <a:pt x="12192" y="2214372"/>
                </a:lnTo>
                <a:lnTo>
                  <a:pt x="0" y="2214372"/>
                </a:lnTo>
                <a:lnTo>
                  <a:pt x="762" y="2223516"/>
                </a:lnTo>
                <a:lnTo>
                  <a:pt x="12192" y="2223516"/>
                </a:lnTo>
                <a:lnTo>
                  <a:pt x="34497" y="2222726"/>
                </a:lnTo>
                <a:lnTo>
                  <a:pt x="60940" y="2220834"/>
                </a:lnTo>
                <a:lnTo>
                  <a:pt x="86733" y="2217245"/>
                </a:lnTo>
                <a:lnTo>
                  <a:pt x="108204" y="2211324"/>
                </a:lnTo>
                <a:close/>
              </a:path>
              <a:path w="234950" h="2223770">
                <a:moveTo>
                  <a:pt x="108204" y="22859"/>
                </a:moveTo>
                <a:lnTo>
                  <a:pt x="107442" y="22097"/>
                </a:lnTo>
                <a:lnTo>
                  <a:pt x="107442" y="22555"/>
                </a:lnTo>
                <a:lnTo>
                  <a:pt x="108204" y="22859"/>
                </a:lnTo>
                <a:close/>
              </a:path>
              <a:path w="234950" h="2223770">
                <a:moveTo>
                  <a:pt x="230124" y="1116330"/>
                </a:moveTo>
                <a:lnTo>
                  <a:pt x="217932" y="1116330"/>
                </a:lnTo>
                <a:lnTo>
                  <a:pt x="193886" y="1115469"/>
                </a:lnTo>
                <a:lnTo>
                  <a:pt x="169449" y="1113767"/>
                </a:lnTo>
                <a:lnTo>
                  <a:pt x="155100" y="1111824"/>
                </a:lnTo>
                <a:lnTo>
                  <a:pt x="143742" y="1113392"/>
                </a:lnTo>
                <a:lnTo>
                  <a:pt x="122682" y="1119378"/>
                </a:lnTo>
                <a:lnTo>
                  <a:pt x="118110" y="1120902"/>
                </a:lnTo>
                <a:lnTo>
                  <a:pt x="117348" y="1121664"/>
                </a:lnTo>
                <a:lnTo>
                  <a:pt x="115062" y="1123188"/>
                </a:lnTo>
                <a:lnTo>
                  <a:pt x="114300" y="1123188"/>
                </a:lnTo>
                <a:lnTo>
                  <a:pt x="114300" y="1123950"/>
                </a:lnTo>
                <a:lnTo>
                  <a:pt x="111252" y="1126998"/>
                </a:lnTo>
                <a:lnTo>
                  <a:pt x="111252" y="1127760"/>
                </a:lnTo>
                <a:lnTo>
                  <a:pt x="110490" y="1128522"/>
                </a:lnTo>
                <a:lnTo>
                  <a:pt x="110490" y="2199894"/>
                </a:lnTo>
                <a:lnTo>
                  <a:pt x="107442" y="2201418"/>
                </a:lnTo>
                <a:lnTo>
                  <a:pt x="108204" y="2201418"/>
                </a:lnTo>
                <a:lnTo>
                  <a:pt x="108204" y="2211324"/>
                </a:lnTo>
                <a:lnTo>
                  <a:pt x="112014" y="2209800"/>
                </a:lnTo>
                <a:lnTo>
                  <a:pt x="112776" y="2209800"/>
                </a:lnTo>
                <a:lnTo>
                  <a:pt x="112776" y="2209038"/>
                </a:lnTo>
                <a:lnTo>
                  <a:pt x="115062" y="2207514"/>
                </a:lnTo>
                <a:lnTo>
                  <a:pt x="115824" y="2207514"/>
                </a:lnTo>
                <a:lnTo>
                  <a:pt x="115824" y="2206752"/>
                </a:lnTo>
                <a:lnTo>
                  <a:pt x="118110" y="2204466"/>
                </a:lnTo>
                <a:lnTo>
                  <a:pt x="118872" y="2204466"/>
                </a:lnTo>
                <a:lnTo>
                  <a:pt x="118872" y="2203704"/>
                </a:lnTo>
                <a:lnTo>
                  <a:pt x="119634" y="2202942"/>
                </a:lnTo>
                <a:lnTo>
                  <a:pt x="119634" y="1131570"/>
                </a:lnTo>
                <a:lnTo>
                  <a:pt x="120396" y="1130808"/>
                </a:lnTo>
                <a:lnTo>
                  <a:pt x="122682" y="1129284"/>
                </a:lnTo>
                <a:lnTo>
                  <a:pt x="122682" y="1129588"/>
                </a:lnTo>
                <a:lnTo>
                  <a:pt x="125730" y="1127760"/>
                </a:lnTo>
                <a:lnTo>
                  <a:pt x="171416" y="1119325"/>
                </a:lnTo>
                <a:lnTo>
                  <a:pt x="217932" y="1117092"/>
                </a:lnTo>
                <a:lnTo>
                  <a:pt x="230124" y="1116330"/>
                </a:lnTo>
                <a:close/>
              </a:path>
              <a:path w="234950" h="2223770">
                <a:moveTo>
                  <a:pt x="110490" y="24383"/>
                </a:moveTo>
                <a:lnTo>
                  <a:pt x="109728" y="23621"/>
                </a:lnTo>
                <a:lnTo>
                  <a:pt x="109728" y="23812"/>
                </a:lnTo>
                <a:lnTo>
                  <a:pt x="110490" y="24383"/>
                </a:lnTo>
                <a:close/>
              </a:path>
              <a:path w="234950" h="2223770">
                <a:moveTo>
                  <a:pt x="110490" y="2199894"/>
                </a:moveTo>
                <a:lnTo>
                  <a:pt x="110490" y="2198370"/>
                </a:lnTo>
                <a:lnTo>
                  <a:pt x="109728" y="2199894"/>
                </a:lnTo>
                <a:lnTo>
                  <a:pt x="110490" y="2199894"/>
                </a:lnTo>
                <a:close/>
              </a:path>
              <a:path w="234950" h="2223770">
                <a:moveTo>
                  <a:pt x="217932" y="1107186"/>
                </a:moveTo>
                <a:lnTo>
                  <a:pt x="171716" y="1104623"/>
                </a:lnTo>
                <a:lnTo>
                  <a:pt x="126492" y="1095756"/>
                </a:lnTo>
                <a:lnTo>
                  <a:pt x="121920" y="1094232"/>
                </a:lnTo>
                <a:lnTo>
                  <a:pt x="121920" y="1104900"/>
                </a:lnTo>
                <a:lnTo>
                  <a:pt x="145251" y="1110489"/>
                </a:lnTo>
                <a:lnTo>
                  <a:pt x="155100" y="1111824"/>
                </a:lnTo>
                <a:lnTo>
                  <a:pt x="169483" y="1109838"/>
                </a:lnTo>
                <a:lnTo>
                  <a:pt x="195635" y="1108006"/>
                </a:lnTo>
                <a:lnTo>
                  <a:pt x="217932" y="1107186"/>
                </a:lnTo>
                <a:close/>
              </a:path>
              <a:path w="234950" h="2223770">
                <a:moveTo>
                  <a:pt x="122682" y="1129588"/>
                </a:moveTo>
                <a:lnTo>
                  <a:pt x="122682" y="1129284"/>
                </a:lnTo>
                <a:lnTo>
                  <a:pt x="121920" y="1130046"/>
                </a:lnTo>
                <a:lnTo>
                  <a:pt x="122682" y="1129588"/>
                </a:lnTo>
                <a:close/>
              </a:path>
              <a:path w="234950" h="2223770">
                <a:moveTo>
                  <a:pt x="234696" y="1114806"/>
                </a:moveTo>
                <a:lnTo>
                  <a:pt x="234696" y="1109472"/>
                </a:lnTo>
                <a:lnTo>
                  <a:pt x="232410" y="1107186"/>
                </a:lnTo>
                <a:lnTo>
                  <a:pt x="217932" y="1107186"/>
                </a:lnTo>
                <a:lnTo>
                  <a:pt x="195635" y="1108006"/>
                </a:lnTo>
                <a:lnTo>
                  <a:pt x="169449" y="1109843"/>
                </a:lnTo>
                <a:lnTo>
                  <a:pt x="155100" y="1111824"/>
                </a:lnTo>
                <a:lnTo>
                  <a:pt x="169483" y="1113770"/>
                </a:lnTo>
                <a:lnTo>
                  <a:pt x="193886" y="1115469"/>
                </a:lnTo>
                <a:lnTo>
                  <a:pt x="217932" y="1116330"/>
                </a:lnTo>
                <a:lnTo>
                  <a:pt x="232410" y="1116330"/>
                </a:lnTo>
                <a:lnTo>
                  <a:pt x="234696" y="111480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28977" y="2288539"/>
            <a:ext cx="236029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relleno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los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arrays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para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funciones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“plot”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2D7910F-B9A4-44CD-865E-424BD305BE57}"/>
              </a:ext>
            </a:extLst>
          </p:cNvPr>
          <p:cNvSpPr txBox="1"/>
          <p:nvPr/>
        </p:nvSpPr>
        <p:spPr>
          <a:xfrm>
            <a:off x="2527300" y="1399671"/>
            <a:ext cx="16427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count=count+1;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ArrayT(count)=T; </a:t>
            </a:r>
            <a:r>
              <a:rPr sz="1200" spc="-5" dirty="0">
                <a:latin typeface="Calibri"/>
                <a:cs typeface="Calibri"/>
              </a:rPr>
              <a:t> ArrayX(count)=X;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ArrayXH(count)=XH;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ArrayXD(count)=XD; </a:t>
            </a:r>
            <a:r>
              <a:rPr sz="1200" spc="-5" dirty="0">
                <a:latin typeface="Calibri"/>
                <a:cs typeface="Calibri"/>
              </a:rPr>
              <a:t> ArrayXDH(count)=XDH; </a:t>
            </a:r>
            <a:r>
              <a:rPr sz="1200" dirty="0">
                <a:latin typeface="Calibri"/>
                <a:cs typeface="Calibri"/>
              </a:rPr>
              <a:t> 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DBCD150B-AAA2-4F59-B8E4-9D68E4004F9A}"/>
              </a:ext>
            </a:extLst>
          </p:cNvPr>
          <p:cNvSpPr txBox="1"/>
          <p:nvPr/>
        </p:nvSpPr>
        <p:spPr>
          <a:xfrm>
            <a:off x="2527300" y="2508205"/>
            <a:ext cx="212217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ArrayXHERR(count)=XHERR;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ArraySP11(count)=SP11;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ArraySP11P(count)=SP11P;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ArrayXDHERR(count)=XDHERR;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ArraySP22(count)=SP22;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ArraySP22P(count)=SP22P;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2129773" y="5992985"/>
            <a:ext cx="190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clc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40799" y="512076"/>
            <a:ext cx="9525" cy="414020"/>
          </a:xfrm>
          <a:custGeom>
            <a:avLst/>
            <a:gdLst/>
            <a:ahLst/>
            <a:cxnLst/>
            <a:rect l="l" t="t" r="r" b="b"/>
            <a:pathLst>
              <a:path w="9525" h="414019">
                <a:moveTo>
                  <a:pt x="9144" y="400050"/>
                </a:moveTo>
                <a:lnTo>
                  <a:pt x="0" y="400050"/>
                </a:lnTo>
                <a:lnTo>
                  <a:pt x="0" y="413766"/>
                </a:lnTo>
                <a:lnTo>
                  <a:pt x="9144" y="413766"/>
                </a:lnTo>
                <a:lnTo>
                  <a:pt x="9144" y="400050"/>
                </a:lnTo>
                <a:close/>
              </a:path>
              <a:path w="9525" h="414019">
                <a:moveTo>
                  <a:pt x="9144" y="333756"/>
                </a:moveTo>
                <a:lnTo>
                  <a:pt x="0" y="333756"/>
                </a:lnTo>
                <a:lnTo>
                  <a:pt x="0" y="371856"/>
                </a:lnTo>
                <a:lnTo>
                  <a:pt x="9144" y="371856"/>
                </a:lnTo>
                <a:lnTo>
                  <a:pt x="9144" y="333756"/>
                </a:lnTo>
                <a:close/>
              </a:path>
              <a:path w="9525" h="414019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414019">
                <a:moveTo>
                  <a:pt x="9144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144" y="238506"/>
                </a:lnTo>
                <a:lnTo>
                  <a:pt x="9144" y="200406"/>
                </a:lnTo>
                <a:close/>
              </a:path>
              <a:path w="9525" h="414019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414019">
                <a:moveTo>
                  <a:pt x="9144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144" y="105156"/>
                </a:lnTo>
                <a:lnTo>
                  <a:pt x="9144" y="67056"/>
                </a:lnTo>
                <a:close/>
              </a:path>
              <a:path w="9525" h="414019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BFA5BBE0-8E8A-45D3-9575-CEA01496DB49}"/>
              </a:ext>
            </a:extLst>
          </p:cNvPr>
          <p:cNvSpPr txBox="1"/>
          <p:nvPr/>
        </p:nvSpPr>
        <p:spPr>
          <a:xfrm>
            <a:off x="2070099" y="1007746"/>
            <a:ext cx="5963788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figu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e  </a:t>
            </a:r>
            <a:r>
              <a:rPr sz="1200" spc="-5" dirty="0">
                <a:latin typeface="Calibri"/>
                <a:cs typeface="Calibri"/>
              </a:rPr>
              <a:t>plot(</a:t>
            </a:r>
            <a:r>
              <a:rPr lang="es-ES" sz="1200" spc="-5" dirty="0">
                <a:latin typeface="Calibri"/>
                <a:cs typeface="Calibri"/>
              </a:rPr>
              <a:t>ArrayT, ArrayX,’—’);</a:t>
            </a:r>
          </a:p>
          <a:p>
            <a:pPr marL="12700" marR="942340"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hold on; plot (ArrayT, ArrayXH); hold off; grid on;</a:t>
            </a:r>
            <a:endParaRPr sz="1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n-GB" sz="1200" dirty="0">
                <a:latin typeface="Calibri"/>
                <a:cs typeface="Calibri"/>
              </a:rPr>
              <a:t>x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('Time (Sec)') </a:t>
            </a:r>
            <a:r>
              <a:rPr lang="es-ES" sz="1200" dirty="0">
                <a:latin typeface="Calibri"/>
                <a:cs typeface="Calibri"/>
              </a:rPr>
              <a:t>;</a:t>
            </a:r>
            <a:r>
              <a:rPr sz="1200" spc="5" dirty="0">
                <a:latin typeface="Calibri"/>
                <a:cs typeface="Calibri"/>
              </a:rPr>
              <a:t> </a:t>
            </a:r>
            <a:endParaRPr lang="es-ES" sz="1200" spc="5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n-GB" sz="1200" spc="-5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label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('Altitude </a:t>
            </a:r>
            <a:r>
              <a:rPr sz="1200" dirty="0">
                <a:latin typeface="Calibri"/>
                <a:cs typeface="Calibri"/>
              </a:rPr>
              <a:t>(Ft)')</a:t>
            </a:r>
            <a:r>
              <a:rPr lang="es-ES" sz="1200" dirty="0">
                <a:latin typeface="Calibri"/>
                <a:cs typeface="Calibri"/>
              </a:rPr>
              <a:t>;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260" dirty="0">
                <a:latin typeface="Calibri"/>
                <a:cs typeface="Calibri"/>
              </a:rPr>
              <a:t> </a:t>
            </a:r>
            <a:endParaRPr lang="es-ES" sz="1200" spc="-26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axis([0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30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0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400000])</a:t>
            </a:r>
            <a:r>
              <a:rPr lang="es-ES" sz="1200" spc="-5" dirty="0">
                <a:latin typeface="Calibri"/>
                <a:cs typeface="Calibri"/>
              </a:rPr>
              <a:t>;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48AF303C-FB5E-4B6E-918D-84AD2212A830}"/>
              </a:ext>
            </a:extLst>
          </p:cNvPr>
          <p:cNvSpPr txBox="1"/>
          <p:nvPr/>
        </p:nvSpPr>
        <p:spPr>
          <a:xfrm>
            <a:off x="2070100" y="2105025"/>
            <a:ext cx="5277987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5" dirty="0">
                <a:latin typeface="Calibri"/>
                <a:cs typeface="Calibri"/>
              </a:rPr>
              <a:t>figu</a:t>
            </a:r>
            <a:r>
              <a:rPr lang="en-GB" sz="1200" spc="-20" dirty="0">
                <a:latin typeface="Calibri"/>
                <a:cs typeface="Calibri"/>
              </a:rPr>
              <a:t>r</a:t>
            </a:r>
            <a:r>
              <a:rPr lang="en-GB" sz="1200" dirty="0">
                <a:latin typeface="Calibri"/>
                <a:cs typeface="Calibri"/>
              </a:rPr>
              <a:t>e  </a:t>
            </a:r>
            <a:r>
              <a:rPr lang="en-GB" sz="1200" spc="-5" dirty="0">
                <a:latin typeface="Calibri"/>
                <a:cs typeface="Calibri"/>
              </a:rPr>
              <a:t>plot(ArrayT, ArrayXD,’—’);</a:t>
            </a:r>
          </a:p>
          <a:p>
            <a:pPr marL="12700" marR="942340"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hold on; plot (ArrayT, ArrayXDH); hold off; grid on;</a:t>
            </a:r>
            <a:endParaRPr lang="en-GB" sz="1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n-GB" sz="1200" dirty="0">
                <a:latin typeface="Calibri"/>
                <a:cs typeface="Calibri"/>
              </a:rPr>
              <a:t>x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('Time (Sec)’)</a:t>
            </a:r>
            <a:r>
              <a:rPr lang="es-ES" sz="1200" dirty="0">
                <a:latin typeface="Calibri"/>
                <a:cs typeface="Calibri"/>
              </a:rPr>
              <a:t>;</a:t>
            </a:r>
          </a:p>
          <a:p>
            <a:pPr marL="12700" marR="5080">
              <a:lnSpc>
                <a:spcPct val="100000"/>
              </a:lnSpc>
            </a:pPr>
            <a:r>
              <a:rPr lang="en-GB" sz="1200" dirty="0">
                <a:latin typeface="Calibri"/>
                <a:cs typeface="Calibri"/>
              </a:rPr>
              <a:t>y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</a:t>
            </a:r>
            <a:r>
              <a:rPr sz="1200" spc="-10" dirty="0">
                <a:latin typeface="Calibri"/>
                <a:cs typeface="Calibri"/>
              </a:rPr>
              <a:t>'</a:t>
            </a:r>
            <a:r>
              <a:rPr sz="1200" spc="-65" dirty="0">
                <a:latin typeface="Calibri"/>
                <a:cs typeface="Calibri"/>
              </a:rPr>
              <a:t>V</a:t>
            </a:r>
            <a:r>
              <a:rPr sz="1200" dirty="0">
                <a:latin typeface="Calibri"/>
                <a:cs typeface="Calibri"/>
              </a:rPr>
              <a:t>elocity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(Ft/Sec)’)</a:t>
            </a:r>
            <a:r>
              <a:rPr lang="es-ES" sz="1200" dirty="0">
                <a:latin typeface="Calibri"/>
                <a:cs typeface="Calibri"/>
              </a:rPr>
              <a:t>;</a:t>
            </a: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axis([0 30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‐10000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0])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2B09329-1B3C-4AE9-AFB8-C91E2A493FFE}"/>
              </a:ext>
            </a:extLst>
          </p:cNvPr>
          <p:cNvSpPr txBox="1"/>
          <p:nvPr/>
        </p:nvSpPr>
        <p:spPr>
          <a:xfrm>
            <a:off x="2070099" y="3306129"/>
            <a:ext cx="5963788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5" dirty="0">
                <a:latin typeface="Calibri"/>
                <a:cs typeface="Calibri"/>
              </a:rPr>
              <a:t>figu</a:t>
            </a:r>
            <a:r>
              <a:rPr lang="en-GB" sz="1200" spc="-20" dirty="0">
                <a:latin typeface="Calibri"/>
                <a:cs typeface="Calibri"/>
              </a:rPr>
              <a:t>r</a:t>
            </a:r>
            <a:r>
              <a:rPr lang="en-GB" sz="1200" dirty="0">
                <a:latin typeface="Calibri"/>
                <a:cs typeface="Calibri"/>
              </a:rPr>
              <a:t>e  </a:t>
            </a:r>
            <a:r>
              <a:rPr lang="en-GB" sz="1200" spc="-5" dirty="0">
                <a:latin typeface="Calibri"/>
                <a:cs typeface="Calibri"/>
              </a:rPr>
              <a:t>plot(ArrayT, ArrayXHERR);</a:t>
            </a:r>
          </a:p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hold on; plot (ArrayT, ArraySP11); </a:t>
            </a:r>
          </a:p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plot(ArrayT,ArraySP11P); hold off; grid on;</a:t>
            </a:r>
            <a:endParaRPr lang="en-GB" sz="1200" spc="-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GB" sz="1200" dirty="0">
                <a:latin typeface="Calibri"/>
                <a:cs typeface="Calibri"/>
              </a:rPr>
              <a:t>x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('Time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(Sec)')</a:t>
            </a:r>
            <a:r>
              <a:rPr lang="es-ES" sz="1200" dirty="0">
                <a:latin typeface="Calibri"/>
                <a:cs typeface="Calibri"/>
              </a:rPr>
              <a:t>;</a:t>
            </a:r>
            <a:endParaRPr sz="1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n-GB" sz="1200" spc="-5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label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('Error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10" dirty="0">
                <a:latin typeface="Calibri"/>
                <a:cs typeface="Calibri"/>
              </a:rPr>
              <a:t>Estimate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Altitude (Ft)’)</a:t>
            </a:r>
            <a:r>
              <a:rPr lang="es-ES" sz="1200" dirty="0">
                <a:latin typeface="Calibri"/>
                <a:cs typeface="Calibri"/>
              </a:rPr>
              <a:t>;</a:t>
            </a:r>
          </a:p>
          <a:p>
            <a:pPr marL="12700" marR="5080">
              <a:lnSpc>
                <a:spcPct val="100000"/>
              </a:lnSpc>
            </a:pP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axis([0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30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‐1500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1500])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FE2C2D42-4501-483D-A090-3FB9FB8C9D73}"/>
              </a:ext>
            </a:extLst>
          </p:cNvPr>
          <p:cNvSpPr txBox="1"/>
          <p:nvPr/>
        </p:nvSpPr>
        <p:spPr>
          <a:xfrm>
            <a:off x="2106913" y="4701627"/>
            <a:ext cx="5582788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5" dirty="0">
                <a:latin typeface="Calibri"/>
                <a:cs typeface="Calibri"/>
              </a:rPr>
              <a:t>figu</a:t>
            </a:r>
            <a:r>
              <a:rPr lang="en-GB" sz="1200" spc="-20" dirty="0">
                <a:latin typeface="Calibri"/>
                <a:cs typeface="Calibri"/>
              </a:rPr>
              <a:t>r</a:t>
            </a:r>
            <a:r>
              <a:rPr lang="en-GB" sz="1200" dirty="0">
                <a:latin typeface="Calibri"/>
                <a:cs typeface="Calibri"/>
              </a:rPr>
              <a:t>e  </a:t>
            </a:r>
            <a:r>
              <a:rPr lang="en-GB" sz="1200" spc="-5" dirty="0">
                <a:latin typeface="Calibri"/>
                <a:cs typeface="Calibri"/>
              </a:rPr>
              <a:t>plot(ArrayT, ArrayXDHERR);</a:t>
            </a:r>
          </a:p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hold on; plot (ArrayT, ArraySP22); </a:t>
            </a:r>
          </a:p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plot(ArrayT,ArraySP22P); hold off; grid on;</a:t>
            </a:r>
            <a:endParaRPr lang="en-GB" sz="1200" spc="-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GB" sz="1200" dirty="0">
                <a:latin typeface="Calibri"/>
                <a:cs typeface="Calibri"/>
              </a:rPr>
              <a:t>x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('Time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(Sec)')</a:t>
            </a:r>
            <a:r>
              <a:rPr lang="es-ES" sz="1200" dirty="0">
                <a:latin typeface="Calibri"/>
                <a:cs typeface="Calibri"/>
              </a:rPr>
              <a:t>;</a:t>
            </a:r>
            <a:endParaRPr sz="1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s-ES" sz="1200" spc="-5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label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('Error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10" dirty="0">
                <a:latin typeface="Calibri"/>
                <a:cs typeface="Calibri"/>
              </a:rPr>
              <a:t>Estimate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10" dirty="0">
                <a:latin typeface="Calibri"/>
                <a:cs typeface="Calibri"/>
              </a:rPr>
              <a:t>Velocity </a:t>
            </a:r>
            <a:r>
              <a:rPr sz="1200" dirty="0">
                <a:latin typeface="Calibri"/>
                <a:cs typeface="Calibri"/>
              </a:rPr>
              <a:t>(Ft/Sec)’)</a:t>
            </a:r>
            <a:r>
              <a:rPr lang="es-ES" sz="1200" dirty="0">
                <a:latin typeface="Calibri"/>
                <a:cs typeface="Calibri"/>
              </a:rPr>
              <a:t>;</a:t>
            </a:r>
          </a:p>
          <a:p>
            <a:pPr marL="12700" marR="5080">
              <a:lnSpc>
                <a:spcPct val="100000"/>
              </a:lnSpc>
            </a:pP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axis([0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30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‐500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500])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35" y="885825"/>
            <a:ext cx="8585200" cy="6108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EAC6FE-09C5-452C-A778-DE93E6176CFF}"/>
              </a:ext>
            </a:extLst>
          </p:cNvPr>
          <p:cNvSpPr/>
          <p:nvPr/>
        </p:nvSpPr>
        <p:spPr>
          <a:xfrm>
            <a:off x="927100" y="657224"/>
            <a:ext cx="8839200" cy="4793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C36C8B-45A4-4A2B-8199-2B474C9AD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276786"/>
            <a:ext cx="2333951" cy="1019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79C69D-64BF-48EC-A9AE-B66AD8A40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50" y="1053731"/>
            <a:ext cx="5862679" cy="439700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20700"/>
            <a:ext cx="8839200" cy="48323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1973AF-4ACD-4923-9379-7FCA5C9430CF}"/>
              </a:ext>
            </a:extLst>
          </p:cNvPr>
          <p:cNvSpPr/>
          <p:nvPr/>
        </p:nvSpPr>
        <p:spPr>
          <a:xfrm>
            <a:off x="469900" y="1571625"/>
            <a:ext cx="9677400" cy="403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8F6BAF03-217E-4094-ACB2-2B32AAA225EA}"/>
              </a:ext>
            </a:extLst>
          </p:cNvPr>
          <p:cNvPicPr/>
          <p:nvPr/>
        </p:nvPicPr>
        <p:blipFill rotWithShape="1">
          <a:blip r:embed="rId2" cstate="print"/>
          <a:srcRect l="77661" t="91459"/>
          <a:stretch/>
        </p:blipFill>
        <p:spPr>
          <a:xfrm>
            <a:off x="7251700" y="5416513"/>
            <a:ext cx="1974609" cy="412750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843BA911-DEA4-4929-9F4E-FA81DA1EBCE0}"/>
              </a:ext>
            </a:extLst>
          </p:cNvPr>
          <p:cNvPicPr/>
          <p:nvPr/>
        </p:nvPicPr>
        <p:blipFill rotWithShape="1">
          <a:blip r:embed="rId2" cstate="print"/>
          <a:srcRect l="31034" t="93627" r="43966" b="-2825"/>
          <a:stretch/>
        </p:blipFill>
        <p:spPr>
          <a:xfrm>
            <a:off x="1689100" y="5532002"/>
            <a:ext cx="2209800" cy="444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54D7F8-1E1E-4322-A2F8-8C9ED74A2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518" y="956041"/>
            <a:ext cx="5862679" cy="4397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9F381F-4721-4961-B11C-0CB60392D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5" y="923502"/>
            <a:ext cx="5824506" cy="436837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300" y="1245484"/>
            <a:ext cx="8572500" cy="5753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FD2DF6-6596-4111-A6E4-5F7FBDBF9D92}"/>
              </a:ext>
            </a:extLst>
          </p:cNvPr>
          <p:cNvSpPr/>
          <p:nvPr/>
        </p:nvSpPr>
        <p:spPr>
          <a:xfrm>
            <a:off x="850900" y="581024"/>
            <a:ext cx="9144000" cy="5736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7E25B-F178-4339-8560-CD75119DD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28" y="295222"/>
            <a:ext cx="2476846" cy="971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D7D45B-8982-4894-A6EA-B2BAD5260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100" y="1114425"/>
            <a:ext cx="67056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b="85488"/>
          <a:stretch/>
        </p:blipFill>
        <p:spPr>
          <a:xfrm>
            <a:off x="901700" y="520700"/>
            <a:ext cx="8718550" cy="669925"/>
          </a:xfrm>
          <a:prstGeom prst="rect">
            <a:avLst/>
          </a:prstGeom>
        </p:spPr>
      </p:pic>
      <p:pic>
        <p:nvPicPr>
          <p:cNvPr id="3" name="object 2">
            <a:extLst>
              <a:ext uri="{FF2B5EF4-FFF2-40B4-BE49-F238E27FC236}">
                <a16:creationId xmlns:a16="http://schemas.microsoft.com/office/drawing/2014/main" id="{7CC69605-E16B-4299-8AA0-45466C9BA30F}"/>
              </a:ext>
            </a:extLst>
          </p:cNvPr>
          <p:cNvPicPr/>
          <p:nvPr/>
        </p:nvPicPr>
        <p:blipFill rotWithShape="1">
          <a:blip r:embed="rId2" cstate="print"/>
          <a:srcRect l="26358" t="94086" r="49170"/>
          <a:stretch/>
        </p:blipFill>
        <p:spPr>
          <a:xfrm>
            <a:off x="8166100" y="2105025"/>
            <a:ext cx="2133600" cy="273050"/>
          </a:xfrm>
          <a:prstGeom prst="rect">
            <a:avLst/>
          </a:prstGeom>
        </p:spPr>
      </p:pic>
      <p:pic>
        <p:nvPicPr>
          <p:cNvPr id="4" name="object 2">
            <a:extLst>
              <a:ext uri="{FF2B5EF4-FFF2-40B4-BE49-F238E27FC236}">
                <a16:creationId xmlns:a16="http://schemas.microsoft.com/office/drawing/2014/main" id="{66DF40B7-6BD1-4EEA-924D-4EE2E34AC7DA}"/>
              </a:ext>
            </a:extLst>
          </p:cNvPr>
          <p:cNvPicPr/>
          <p:nvPr/>
        </p:nvPicPr>
        <p:blipFill rotWithShape="1">
          <a:blip r:embed="rId2" cstate="print"/>
          <a:srcRect l="73598" t="91371"/>
          <a:stretch/>
        </p:blipFill>
        <p:spPr>
          <a:xfrm>
            <a:off x="7997825" y="5903812"/>
            <a:ext cx="2301875" cy="398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7845AC-19F6-4552-934F-005CF34AA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84" y="4010025"/>
            <a:ext cx="6972300" cy="33989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B25F6A-DA64-4CF6-964F-F8A0F0245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84" y="995985"/>
            <a:ext cx="6972299" cy="339899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9387" y="409447"/>
            <a:ext cx="8620125" cy="2546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marR="372745">
              <a:lnSpc>
                <a:spcPct val="15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Filtro de </a:t>
            </a:r>
            <a:r>
              <a:rPr sz="1800" b="1" spc="-5" dirty="0">
                <a:latin typeface="Arial"/>
                <a:cs typeface="Arial"/>
              </a:rPr>
              <a:t>Kalman Polinomial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Primer </a:t>
            </a:r>
            <a:r>
              <a:rPr sz="1800" b="1" dirty="0">
                <a:latin typeface="Arial"/>
                <a:cs typeface="Arial"/>
              </a:rPr>
              <a:t>Orden </a:t>
            </a:r>
            <a:r>
              <a:rPr sz="1800" b="1" spc="-5" dirty="0">
                <a:latin typeface="Arial"/>
                <a:cs typeface="Arial"/>
              </a:rPr>
              <a:t>con </a:t>
            </a:r>
            <a:r>
              <a:rPr sz="1800" b="1" dirty="0">
                <a:latin typeface="Arial"/>
                <a:cs typeface="Arial"/>
              </a:rPr>
              <a:t>Información </a:t>
            </a:r>
            <a:r>
              <a:rPr sz="1800" b="1" spc="-5" dirty="0">
                <a:latin typeface="Arial"/>
                <a:cs typeface="Arial"/>
              </a:rPr>
              <a:t>Determinista </a:t>
            </a:r>
            <a:r>
              <a:rPr sz="1800" b="1" spc="-49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Priori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Siguiendo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un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Objeto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en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Caída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  <a:spcBef>
                <a:spcPts val="1195"/>
              </a:spcBef>
            </a:pPr>
            <a:r>
              <a:rPr sz="1600" spc="-5" dirty="0">
                <a:latin typeface="Arial MT"/>
                <a:cs typeface="Arial MT"/>
              </a:rPr>
              <a:t>Haciendo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información</a:t>
            </a:r>
            <a:r>
              <a:rPr sz="1600" dirty="0">
                <a:latin typeface="Arial MT"/>
                <a:cs typeface="Arial MT"/>
              </a:rPr>
              <a:t> 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priori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podemos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reducir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errores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estimación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primer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orden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-5" dirty="0">
                <a:latin typeface="Arial MT"/>
                <a:cs typeface="Arial MT"/>
              </a:rPr>
              <a:t> sin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tener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utilizar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ruido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proceso</a:t>
            </a:r>
            <a:endParaRPr sz="1600">
              <a:latin typeface="Arial MT"/>
              <a:cs typeface="Arial MT"/>
            </a:endParaRPr>
          </a:p>
          <a:p>
            <a:pPr marL="12700" marR="421005">
              <a:lnSpc>
                <a:spcPct val="131600"/>
              </a:lnSpc>
              <a:spcBef>
                <a:spcPts val="1360"/>
              </a:spcBef>
            </a:pP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sabemos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sobre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cuerpo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está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actuando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únicamente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gravedad,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 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podrá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incorporar</a:t>
            </a:r>
            <a:r>
              <a:rPr sz="1600" dirty="0">
                <a:latin typeface="Arial MT"/>
                <a:cs typeface="Arial MT"/>
              </a:rPr>
              <a:t> a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espacio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información determinista.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3949" y="3370466"/>
            <a:ext cx="1696397" cy="1999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9387" y="3949700"/>
            <a:ext cx="32886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La ecuación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filtrado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resultante 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2538" y="4592682"/>
            <a:ext cx="5254302" cy="26648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61015" y="5389879"/>
            <a:ext cx="15411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 MT"/>
                <a:cs typeface="Arial MT"/>
              </a:rPr>
              <a:t>Si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asume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05019" y="5389879"/>
            <a:ext cx="38677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es </a:t>
            </a:r>
            <a:r>
              <a:rPr sz="1600" dirty="0">
                <a:latin typeface="Arial MT"/>
                <a:cs typeface="Arial MT"/>
              </a:rPr>
              <a:t>constante </a:t>
            </a:r>
            <a:r>
              <a:rPr sz="1600" spc="-5" dirty="0">
                <a:latin typeface="Arial MT"/>
                <a:cs typeface="Arial MT"/>
              </a:rPr>
              <a:t>entre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instantes de muestreo</a:t>
            </a:r>
            <a:r>
              <a:rPr sz="1600" dirty="0">
                <a:latin typeface="Arial MT"/>
                <a:cs typeface="Arial MT"/>
              </a:rPr>
              <a:t> ,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47967" y="5389879"/>
            <a:ext cx="1939289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obtiene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partir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82303" y="5473790"/>
            <a:ext cx="432928" cy="1999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13320" y="5419140"/>
            <a:ext cx="299641" cy="23327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75016" y="6105202"/>
            <a:ext cx="1729471" cy="59928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850" y="546100"/>
            <a:ext cx="8153400" cy="6134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94DFD5-19EB-4D97-8625-546BF51DC3A8}"/>
                  </a:ext>
                </a:extLst>
              </p:cNvPr>
              <p:cNvSpPr txBox="1"/>
              <p:nvPr/>
            </p:nvSpPr>
            <p:spPr>
              <a:xfrm>
                <a:off x="4356100" y="2486025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94DFD5-19EB-4D97-8625-546BF51DC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2486025"/>
                <a:ext cx="540212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F2BD68-D277-4220-845C-2AFBB7D14FED}"/>
                  </a:ext>
                </a:extLst>
              </p:cNvPr>
              <p:cNvSpPr txBox="1"/>
              <p:nvPr/>
            </p:nvSpPr>
            <p:spPr>
              <a:xfrm>
                <a:off x="3213100" y="3690676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F2BD68-D277-4220-845C-2AFBB7D14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100" y="3690676"/>
                <a:ext cx="540212" cy="461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D059AD-B676-4693-B90A-51FC4640A928}"/>
                  </a:ext>
                </a:extLst>
              </p:cNvPr>
              <p:cNvSpPr txBox="1"/>
              <p:nvPr/>
            </p:nvSpPr>
            <p:spPr>
              <a:xfrm>
                <a:off x="5737456" y="3690676"/>
                <a:ext cx="613053" cy="4691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D059AD-B676-4693-B90A-51FC4640A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456" y="3690676"/>
                <a:ext cx="613053" cy="469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8343" y="493267"/>
            <a:ext cx="50272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resultante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filtrado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está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dada por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1429" y="1213159"/>
            <a:ext cx="5088354" cy="26626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2321" y="2239822"/>
            <a:ext cx="299792" cy="2663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1816" y="2659604"/>
            <a:ext cx="266439" cy="2334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25785" y="1755901"/>
            <a:ext cx="4271010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donde</a:t>
            </a:r>
            <a:endParaRPr sz="1600">
              <a:latin typeface="Arial MT"/>
              <a:cs typeface="Arial MT"/>
            </a:endParaRPr>
          </a:p>
          <a:p>
            <a:pPr marL="554990">
              <a:lnSpc>
                <a:spcPct val="100000"/>
              </a:lnSpc>
              <a:spcBef>
                <a:spcPts val="1580"/>
              </a:spcBef>
            </a:pPr>
            <a:r>
              <a:rPr sz="1600" spc="-5" dirty="0">
                <a:latin typeface="Arial MT"/>
                <a:cs typeface="Arial MT"/>
              </a:rPr>
              <a:t>representa la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ganancia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endParaRPr sz="1600">
              <a:latin typeface="Arial MT"/>
              <a:cs typeface="Arial MT"/>
            </a:endParaRPr>
          </a:p>
          <a:p>
            <a:pPr marL="566420">
              <a:lnSpc>
                <a:spcPct val="100000"/>
              </a:lnSpc>
              <a:spcBef>
                <a:spcPts val="1000"/>
              </a:spcBef>
            </a:pPr>
            <a:r>
              <a:rPr sz="1800" spc="-5" dirty="0">
                <a:latin typeface="Calibri"/>
                <a:cs typeface="Calibri"/>
              </a:rPr>
              <a:t>se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obtiene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como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3319" y="2871674"/>
            <a:ext cx="1696357" cy="59871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08665" y="3767582"/>
            <a:ext cx="1497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asume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58453" y="3767582"/>
            <a:ext cx="3923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constante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entre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instantes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-10" dirty="0">
                <a:latin typeface="Calibri"/>
                <a:cs typeface="Calibri"/>
              </a:rPr>
              <a:t>muestreo.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94674" y="3865144"/>
            <a:ext cx="399615" cy="20020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200" y="571500"/>
            <a:ext cx="8794750" cy="600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C3B76C-0C42-446A-9109-C6BFFD36F58A}"/>
                  </a:ext>
                </a:extLst>
              </p:cNvPr>
              <p:cNvSpPr txBox="1"/>
              <p:nvPr/>
            </p:nvSpPr>
            <p:spPr>
              <a:xfrm>
                <a:off x="5076594" y="1114425"/>
                <a:ext cx="540212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C3B76C-0C42-446A-9109-C6BFFD36F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594" y="1114425"/>
                <a:ext cx="540212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A67040-995B-47DC-A9ED-931D198E1BFE}"/>
                  </a:ext>
                </a:extLst>
              </p:cNvPr>
              <p:cNvSpPr txBox="1"/>
              <p:nvPr/>
            </p:nvSpPr>
            <p:spPr>
              <a:xfrm>
                <a:off x="5803900" y="1116220"/>
                <a:ext cx="354264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A67040-995B-47DC-A9ED-931D198E1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900" y="1116220"/>
                <a:ext cx="354264" cy="460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F9F181-F2DC-4881-9C84-AA2E89D33D6C}"/>
                  </a:ext>
                </a:extLst>
              </p:cNvPr>
              <p:cNvSpPr txBox="1"/>
              <p:nvPr/>
            </p:nvSpPr>
            <p:spPr>
              <a:xfrm>
                <a:off x="7023100" y="984250"/>
                <a:ext cx="522066" cy="830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F9F181-F2DC-4881-9C84-AA2E89D33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100" y="984250"/>
                <a:ext cx="522066" cy="8300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1E3019-C429-4B31-9B4B-D9DE0A638F67}"/>
                  </a:ext>
                </a:extLst>
              </p:cNvPr>
              <p:cNvSpPr txBox="1"/>
              <p:nvPr/>
            </p:nvSpPr>
            <p:spPr>
              <a:xfrm>
                <a:off x="1993900" y="3933825"/>
                <a:ext cx="613053" cy="4691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1E3019-C429-4B31-9B4B-D9DE0A638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900" y="3933825"/>
                <a:ext cx="613053" cy="4691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BCDDA1-9727-4161-863F-F832823ABF25}"/>
                  </a:ext>
                </a:extLst>
              </p:cNvPr>
              <p:cNvSpPr txBox="1"/>
              <p:nvPr/>
            </p:nvSpPr>
            <p:spPr>
              <a:xfrm>
                <a:off x="4051300" y="3791730"/>
                <a:ext cx="522066" cy="830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BCDDA1-9727-4161-863F-F832823AB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300" y="3791730"/>
                <a:ext cx="522066" cy="8300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2D0CC9-90A5-4BC8-ACD7-C1ABE888F588}"/>
                  </a:ext>
                </a:extLst>
              </p:cNvPr>
              <p:cNvSpPr txBox="1"/>
              <p:nvPr/>
            </p:nvSpPr>
            <p:spPr>
              <a:xfrm>
                <a:off x="5550442" y="5229225"/>
                <a:ext cx="41838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2D0CC9-90A5-4BC8-ACD7-C1ABE888F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442" y="5229225"/>
                <a:ext cx="418384" cy="215444"/>
              </a:xfrm>
              <a:prstGeom prst="rect">
                <a:avLst/>
              </a:prstGeom>
              <a:blipFill>
                <a:blip r:embed="rId8"/>
                <a:stretch>
                  <a:fillRect l="-8824" r="-10294"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03A62-906C-43F0-8168-2AC8EF321403}"/>
                  </a:ext>
                </a:extLst>
              </p:cNvPr>
              <p:cNvSpPr txBox="1"/>
              <p:nvPr/>
            </p:nvSpPr>
            <p:spPr>
              <a:xfrm>
                <a:off x="6158164" y="5102363"/>
                <a:ext cx="613053" cy="4691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03A62-906C-43F0-8168-2AC8EF321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164" y="5102363"/>
                <a:ext cx="613053" cy="4691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5CC970-3922-4D2B-AEC8-0192EE2CACB9}"/>
                  </a:ext>
                </a:extLst>
              </p:cNvPr>
              <p:cNvSpPr txBox="1"/>
              <p:nvPr/>
            </p:nvSpPr>
            <p:spPr>
              <a:xfrm>
                <a:off x="8013700" y="5229225"/>
                <a:ext cx="41838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5CC970-3922-4D2B-AEC8-0192EE2CA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5229225"/>
                <a:ext cx="418384" cy="215444"/>
              </a:xfrm>
              <a:prstGeom prst="rect">
                <a:avLst/>
              </a:prstGeom>
              <a:blipFill>
                <a:blip r:embed="rId8"/>
                <a:stretch>
                  <a:fillRect l="-8824" r="-10294"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C85065-E148-4791-97CF-195187ACCE81}"/>
                  </a:ext>
                </a:extLst>
              </p:cNvPr>
              <p:cNvSpPr txBox="1"/>
              <p:nvPr/>
            </p:nvSpPr>
            <p:spPr>
              <a:xfrm>
                <a:off x="8699500" y="4907007"/>
                <a:ext cx="522066" cy="830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C85065-E148-4791-97CF-195187ACC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00" y="4907007"/>
                <a:ext cx="522066" cy="8300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216AC63-F93B-4CC5-8D98-44C05C6CB2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9494" y="3887615"/>
            <a:ext cx="409632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0" y="577850"/>
            <a:ext cx="8616950" cy="5651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BAE72B-F71D-400E-8C49-18AD23057D16}"/>
                  </a:ext>
                </a:extLst>
              </p:cNvPr>
              <p:cNvSpPr txBox="1"/>
              <p:nvPr/>
            </p:nvSpPr>
            <p:spPr>
              <a:xfrm>
                <a:off x="2603500" y="1056501"/>
                <a:ext cx="6185283" cy="320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−0.5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+0.5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BAE72B-F71D-400E-8C49-18AD23057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500" y="1056501"/>
                <a:ext cx="6185283" cy="320793"/>
              </a:xfrm>
              <a:prstGeom prst="rect">
                <a:avLst/>
              </a:prstGeom>
              <a:blipFill>
                <a:blip r:embed="rId3"/>
                <a:stretch>
                  <a:fillRect l="-99" t="-15094" r="-887" b="-207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2F2D80-F8FC-4D09-8E64-D0E4A4D42FA9}"/>
                  </a:ext>
                </a:extLst>
              </p:cNvPr>
              <p:cNvSpPr txBox="1"/>
              <p:nvPr/>
            </p:nvSpPr>
            <p:spPr>
              <a:xfrm>
                <a:off x="2679700" y="1567344"/>
                <a:ext cx="5024517" cy="320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+0.5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2F2D80-F8FC-4D09-8E64-D0E4A4D42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700" y="1567344"/>
                <a:ext cx="5024517" cy="320793"/>
              </a:xfrm>
              <a:prstGeom prst="rect">
                <a:avLst/>
              </a:prstGeom>
              <a:blipFill>
                <a:blip r:embed="rId4"/>
                <a:stretch>
                  <a:fillRect t="-15094" b="-207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9366FC-803C-4CDB-969B-60E000D7BD06}"/>
                  </a:ext>
                </a:extLst>
              </p:cNvPr>
              <p:cNvSpPr txBox="1"/>
              <p:nvPr/>
            </p:nvSpPr>
            <p:spPr>
              <a:xfrm>
                <a:off x="3022389" y="2714625"/>
                <a:ext cx="5347504" cy="384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+0.5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9366FC-803C-4CDB-969B-60E000D7B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389" y="2714625"/>
                <a:ext cx="5347504" cy="384272"/>
              </a:xfrm>
              <a:prstGeom prst="rect">
                <a:avLst/>
              </a:prstGeom>
              <a:blipFill>
                <a:blip r:embed="rId5"/>
                <a:stretch>
                  <a:fillRect t="-1587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C97731-6093-4AC8-8899-C27ED0274B9F}"/>
                  </a:ext>
                </a:extLst>
              </p:cNvPr>
              <p:cNvSpPr txBox="1"/>
              <p:nvPr/>
            </p:nvSpPr>
            <p:spPr>
              <a:xfrm>
                <a:off x="2451100" y="4143161"/>
                <a:ext cx="3695242" cy="320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−0.5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C97731-6093-4AC8-8899-C27ED0274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100" y="4143161"/>
                <a:ext cx="3695242" cy="320793"/>
              </a:xfrm>
              <a:prstGeom prst="rect">
                <a:avLst/>
              </a:prstGeom>
              <a:blipFill>
                <a:blip r:embed="rId6"/>
                <a:stretch>
                  <a:fillRect t="-17308" b="-2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017761-A4AE-4F34-849F-1F06832C358D}"/>
                  </a:ext>
                </a:extLst>
              </p:cNvPr>
              <p:cNvSpPr txBox="1"/>
              <p:nvPr/>
            </p:nvSpPr>
            <p:spPr>
              <a:xfrm>
                <a:off x="2423289" y="4782208"/>
                <a:ext cx="2298258" cy="320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017761-A4AE-4F34-849F-1F06832C3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289" y="4782208"/>
                <a:ext cx="2298258" cy="320793"/>
              </a:xfrm>
              <a:prstGeom prst="rect">
                <a:avLst/>
              </a:prstGeom>
              <a:blipFill>
                <a:blip r:embed="rId7"/>
                <a:stretch>
                  <a:fillRect l="-1061" t="-13208" r="-531" b="-169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690" y="504825"/>
            <a:ext cx="8464550" cy="6038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1AA1D0-1867-4C28-AF76-C2D293377CBF}"/>
              </a:ext>
            </a:extLst>
          </p:cNvPr>
          <p:cNvSpPr txBox="1"/>
          <p:nvPr/>
        </p:nvSpPr>
        <p:spPr>
          <a:xfrm>
            <a:off x="1829030" y="1876425"/>
            <a:ext cx="609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400000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026F4-8495-4A57-AC64-8481141AF522}"/>
              </a:ext>
            </a:extLst>
          </p:cNvPr>
          <p:cNvSpPr txBox="1"/>
          <p:nvPr/>
        </p:nvSpPr>
        <p:spPr>
          <a:xfrm>
            <a:off x="1888490" y="2048189"/>
            <a:ext cx="609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6000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DE91D3-F65C-4199-B7D6-499B6E2719A1}"/>
              </a:ext>
            </a:extLst>
          </p:cNvPr>
          <p:cNvSpPr txBox="1"/>
          <p:nvPr/>
        </p:nvSpPr>
        <p:spPr>
          <a:xfrm>
            <a:off x="1888490" y="2219953"/>
            <a:ext cx="609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16.1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E59501-02A9-488F-93B8-ECA0F500A87C}"/>
                  </a:ext>
                </a:extLst>
              </p:cNvPr>
              <p:cNvSpPr txBox="1"/>
              <p:nvPr/>
            </p:nvSpPr>
            <p:spPr>
              <a:xfrm>
                <a:off x="7327900" y="3171825"/>
                <a:ext cx="613053" cy="4691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E59501-02A9-488F-93B8-ECA0F500A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00" y="3171825"/>
                <a:ext cx="613053" cy="4691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7A49E0-A45B-4BEB-B4D6-77163C747219}"/>
                  </a:ext>
                </a:extLst>
              </p:cNvPr>
              <p:cNvSpPr txBox="1"/>
              <p:nvPr/>
            </p:nvSpPr>
            <p:spPr>
              <a:xfrm>
                <a:off x="8705390" y="4086225"/>
                <a:ext cx="73706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𝑆𝐼𝐺𝑁𝑂𝐼𝑆</m:t>
                      </m:r>
                      <m:sSup>
                        <m:sSup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7A49E0-A45B-4BEB-B4D6-77163C747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390" y="4086225"/>
                <a:ext cx="737060" cy="169277"/>
              </a:xfrm>
              <a:prstGeom prst="rect">
                <a:avLst/>
              </a:prstGeom>
              <a:blipFill>
                <a:blip r:embed="rId4"/>
                <a:stretch>
                  <a:fillRect l="-4132" r="-1653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2C0089-41EE-4289-B475-082550C6DF10}"/>
                  </a:ext>
                </a:extLst>
              </p:cNvPr>
              <p:cNvSpPr txBox="1"/>
              <p:nvPr/>
            </p:nvSpPr>
            <p:spPr>
              <a:xfrm>
                <a:off x="2158770" y="4099384"/>
                <a:ext cx="73706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𝑆𝐼𝐺𝑁𝑂𝐼𝑆</m:t>
                      </m:r>
                      <m:sSup>
                        <m:sSup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2C0089-41EE-4289-B475-082550C6D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770" y="4099384"/>
                <a:ext cx="737060" cy="169277"/>
              </a:xfrm>
              <a:prstGeom prst="rect">
                <a:avLst/>
              </a:prstGeom>
              <a:blipFill>
                <a:blip r:embed="rId5"/>
                <a:stretch>
                  <a:fillRect l="-4132" r="-1653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AF6EEE3-057D-42F3-A1D5-AE553C62FBFB}"/>
              </a:ext>
            </a:extLst>
          </p:cNvPr>
          <p:cNvSpPr txBox="1"/>
          <p:nvPr/>
        </p:nvSpPr>
        <p:spPr>
          <a:xfrm>
            <a:off x="2070100" y="5000625"/>
            <a:ext cx="3685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306B2C-7579-43F5-B267-48EF4AA7E96D}"/>
                  </a:ext>
                </a:extLst>
              </p:cNvPr>
              <p:cNvSpPr txBox="1"/>
              <p:nvPr/>
            </p:nvSpPr>
            <p:spPr>
              <a:xfrm>
                <a:off x="6044519" y="4436636"/>
                <a:ext cx="608796" cy="1022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m:rPr>
                                    <m:brk m:alnAt="7"/>
                                  </m:r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𝑇𝑠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306B2C-7579-43F5-B267-48EF4AA7E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519" y="4436636"/>
                <a:ext cx="608796" cy="1022011"/>
              </a:xfrm>
              <a:prstGeom prst="rect">
                <a:avLst/>
              </a:prstGeom>
              <a:blipFill>
                <a:blip r:embed="rId6"/>
                <a:stretch>
                  <a:fillRect l="-1010" r="-8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CF2FF0-D269-4DC0-B93B-4C81D60D7BFC}"/>
                  </a:ext>
                </a:extLst>
              </p:cNvPr>
              <p:cNvSpPr txBox="1"/>
              <p:nvPr/>
            </p:nvSpPr>
            <p:spPr>
              <a:xfrm>
                <a:off x="5575300" y="4785181"/>
                <a:ext cx="25539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CF2FF0-D269-4DC0-B93B-4C81D60D7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300" y="4785181"/>
                <a:ext cx="255391" cy="215444"/>
              </a:xfrm>
              <a:prstGeom prst="rect">
                <a:avLst/>
              </a:prstGeom>
              <a:blipFill>
                <a:blip r:embed="rId7"/>
                <a:stretch>
                  <a:fillRect l="-17073"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6150" y="488950"/>
            <a:ext cx="7848600" cy="644525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3EFF088-7040-4D86-BE6C-7E310E147E8A}"/>
              </a:ext>
            </a:extLst>
          </p:cNvPr>
          <p:cNvSpPr/>
          <p:nvPr/>
        </p:nvSpPr>
        <p:spPr>
          <a:xfrm>
            <a:off x="2374900" y="2852471"/>
            <a:ext cx="869657" cy="3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2C52FD0-50B9-4E3F-9E3B-73B241D7F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2852471"/>
            <a:ext cx="869657" cy="32154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0F0A38-6111-4B4F-B4F1-DE7814E39BE1}"/>
                  </a:ext>
                </a:extLst>
              </p:cNvPr>
              <p:cNvSpPr txBox="1"/>
              <p:nvPr/>
            </p:nvSpPr>
            <p:spPr>
              <a:xfrm>
                <a:off x="1788804" y="3713171"/>
                <a:ext cx="12984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𝑆𝐼𝐺𝑁𝑂𝐼𝑆𝐸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𝑟𝑎𝑛𝑑𝑛</m:t>
                    </m:r>
                  </m:oMath>
                </a14:m>
                <a:r>
                  <a:rPr lang="en-GB" sz="1200" dirty="0"/>
                  <a:t>;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0F0A38-6111-4B4F-B4F1-DE7814E39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804" y="3713171"/>
                <a:ext cx="1298497" cy="184666"/>
              </a:xfrm>
              <a:prstGeom prst="rect">
                <a:avLst/>
              </a:prstGeom>
              <a:blipFill>
                <a:blip r:embed="rId4"/>
                <a:stretch>
                  <a:fillRect l="-4225" t="-26667" r="-7042" b="-5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6237C51-3A4B-46D1-9E1D-D4C7B13B9A36}"/>
                  </a:ext>
                </a:extLst>
              </p:cNvPr>
              <p:cNvSpPr txBox="1"/>
              <p:nvPr/>
            </p:nvSpPr>
            <p:spPr>
              <a:xfrm>
                <a:off x="1342026" y="3894209"/>
                <a:ext cx="150175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0+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1∗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2∗</m:t>
                    </m:r>
                    <m:sSup>
                      <m:sSupPr>
                        <m:ctrlPr>
                          <a:rPr lang="es-E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200" dirty="0"/>
                  <a:t>;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6237C51-3A4B-46D1-9E1D-D4C7B13B9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026" y="3894209"/>
                <a:ext cx="1501758" cy="184666"/>
              </a:xfrm>
              <a:prstGeom prst="rect">
                <a:avLst/>
              </a:prstGeom>
              <a:blipFill>
                <a:blip r:embed="rId5"/>
                <a:stretch>
                  <a:fillRect l="-3644" t="-23333" r="-5668" b="-5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8939B96-A730-493E-95D2-5119A0D3B51E}"/>
                  </a:ext>
                </a:extLst>
              </p:cNvPr>
              <p:cNvSpPr txBox="1"/>
              <p:nvPr/>
            </p:nvSpPr>
            <p:spPr>
              <a:xfrm>
                <a:off x="1420334" y="4050511"/>
                <a:ext cx="99264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1+2∗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2∗</m:t>
                    </m:r>
                  </m:oMath>
                </a14:m>
                <a:r>
                  <a:rPr lang="en-GB" sz="1200" dirty="0"/>
                  <a:t>T;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8939B96-A730-493E-95D2-5119A0D3B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334" y="4050511"/>
                <a:ext cx="992644" cy="184666"/>
              </a:xfrm>
              <a:prstGeom prst="rect">
                <a:avLst/>
              </a:prstGeom>
              <a:blipFill>
                <a:blip r:embed="rId6"/>
                <a:stretch>
                  <a:fillRect l="-5521" t="-25806" r="-8589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257E36B-20F6-4B1C-85DF-0C3E84EA3769}"/>
              </a:ext>
            </a:extLst>
          </p:cNvPr>
          <p:cNvSpPr txBox="1"/>
          <p:nvPr/>
        </p:nvSpPr>
        <p:spPr>
          <a:xfrm>
            <a:off x="1400473" y="4243189"/>
            <a:ext cx="6652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dirty="0"/>
              <a:t>X+XNOISE;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1F94EE-AA62-4DDC-9E36-6FD1EB649AFF}"/>
              </a:ext>
            </a:extLst>
          </p:cNvPr>
          <p:cNvSpPr txBox="1"/>
          <p:nvPr/>
        </p:nvSpPr>
        <p:spPr>
          <a:xfrm>
            <a:off x="1496892" y="4410517"/>
            <a:ext cx="174829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dirty="0"/>
              <a:t>XS-XH-TS*XDH+16.1*TS*TS;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FE731B-5CC4-48A9-B874-3859C36B173A}"/>
              </a:ext>
            </a:extLst>
          </p:cNvPr>
          <p:cNvSpPr txBox="1"/>
          <p:nvPr/>
        </p:nvSpPr>
        <p:spPr>
          <a:xfrm>
            <a:off x="1420334" y="4591555"/>
            <a:ext cx="23029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dirty="0"/>
              <a:t>XH+XDH*TS-16.1*TS*TS+K(1,1)*RES;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C0F4509-86C4-44D2-AF56-FBF3CC056967}"/>
                  </a:ext>
                </a:extLst>
              </p:cNvPr>
              <p:cNvSpPr txBox="1"/>
              <p:nvPr/>
            </p:nvSpPr>
            <p:spPr>
              <a:xfrm>
                <a:off x="1496892" y="4800032"/>
                <a:ext cx="219246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𝑋𝐷𝐻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−32.2∗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s-E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2,1</m:t>
                        </m:r>
                      </m:e>
                    </m:d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𝑅𝐸𝑆</m:t>
                    </m:r>
                  </m:oMath>
                </a14:m>
                <a:r>
                  <a:rPr lang="en-GB" sz="1200" dirty="0"/>
                  <a:t>;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C0F4509-86C4-44D2-AF56-FBF3CC056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892" y="4800032"/>
                <a:ext cx="2192460" cy="184666"/>
              </a:xfrm>
              <a:prstGeom prst="rect">
                <a:avLst/>
              </a:prstGeom>
              <a:blipFill>
                <a:blip r:embed="rId10"/>
                <a:stretch>
                  <a:fillRect l="-2507" t="-25806" r="-3621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B2BF38-3ADE-4473-9C50-7E7534E4C1A4}"/>
                  </a:ext>
                </a:extLst>
              </p:cNvPr>
              <p:cNvSpPr txBox="1"/>
              <p:nvPr/>
            </p:nvSpPr>
            <p:spPr>
              <a:xfrm>
                <a:off x="1584476" y="4959559"/>
                <a:ext cx="1021755" cy="208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𝑆𝑄𝑅𝑇</m:t>
                      </m:r>
                      <m:d>
                        <m:d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e>
                      </m:d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B2BF38-3ADE-4473-9C50-7E7534E4C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76" y="4959559"/>
                <a:ext cx="1021755" cy="208455"/>
              </a:xfrm>
              <a:prstGeom prst="rect">
                <a:avLst/>
              </a:prstGeom>
              <a:blipFill>
                <a:blip r:embed="rId11"/>
                <a:stretch>
                  <a:fillRect l="-4167" r="-1786" b="-20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86648B-BB90-4C2B-B5A2-9C2C72C39911}"/>
                  </a:ext>
                </a:extLst>
              </p:cNvPr>
              <p:cNvSpPr txBox="1"/>
              <p:nvPr/>
            </p:nvSpPr>
            <p:spPr>
              <a:xfrm>
                <a:off x="1529209" y="5133512"/>
                <a:ext cx="1021755" cy="208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𝑆𝑄𝑅𝑇</m:t>
                      </m:r>
                      <m:d>
                        <m:d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e>
                          </m:d>
                        </m:e>
                      </m:d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86648B-BB90-4C2B-B5A2-9C2C72C39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209" y="5133512"/>
                <a:ext cx="1021755" cy="208455"/>
              </a:xfrm>
              <a:prstGeom prst="rect">
                <a:avLst/>
              </a:prstGeom>
              <a:blipFill>
                <a:blip r:embed="rId12"/>
                <a:stretch>
                  <a:fillRect l="-4192" r="-2395" b="-20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403562-C3A4-42C5-83CC-4D5D769E86F9}"/>
                  </a:ext>
                </a:extLst>
              </p:cNvPr>
              <p:cNvSpPr txBox="1"/>
              <p:nvPr/>
            </p:nvSpPr>
            <p:spPr>
              <a:xfrm>
                <a:off x="1673322" y="5670882"/>
                <a:ext cx="1021755" cy="208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𝑆𝑄𝑅𝑇</m:t>
                      </m:r>
                      <m:d>
                        <m:d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e>
                      </m:d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403562-C3A4-42C5-83CC-4D5D769E8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322" y="5670882"/>
                <a:ext cx="1021755" cy="208455"/>
              </a:xfrm>
              <a:prstGeom prst="rect">
                <a:avLst/>
              </a:prstGeom>
              <a:blipFill>
                <a:blip r:embed="rId13"/>
                <a:stretch>
                  <a:fillRect l="-4167" r="-2381" b="-20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D31411-019C-4627-A878-F6A51DBE56D6}"/>
                  </a:ext>
                </a:extLst>
              </p:cNvPr>
              <p:cNvSpPr txBox="1"/>
              <p:nvPr/>
            </p:nvSpPr>
            <p:spPr>
              <a:xfrm>
                <a:off x="1638652" y="5860427"/>
                <a:ext cx="1021755" cy="208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𝑆𝑄𝑅𝑇</m:t>
                      </m:r>
                      <m:d>
                        <m:dPr>
                          <m:ctrlPr>
                            <a:rPr lang="es-E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200" b="0" i="1" smtClean="0"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e>
                          </m:d>
                        </m:e>
                      </m:d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D31411-019C-4627-A878-F6A51DBE5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652" y="5860427"/>
                <a:ext cx="1021755" cy="208455"/>
              </a:xfrm>
              <a:prstGeom prst="rect">
                <a:avLst/>
              </a:prstGeom>
              <a:blipFill>
                <a:blip r:embed="rId14"/>
                <a:stretch>
                  <a:fillRect l="-4192" r="-2395" b="-1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F21A71C-1715-4918-A286-F2135D94C9B7}"/>
                  </a:ext>
                </a:extLst>
              </p:cNvPr>
              <p:cNvSpPr txBox="1"/>
              <p:nvPr/>
            </p:nvSpPr>
            <p:spPr>
              <a:xfrm>
                <a:off x="1712257" y="5337000"/>
                <a:ext cx="34304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1200" dirty="0"/>
                  <a:t>X-XH</a:t>
                </a:r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F21A71C-1715-4918-A286-F2135D94C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257" y="5337000"/>
                <a:ext cx="343043" cy="184666"/>
              </a:xfrm>
              <a:prstGeom prst="rect">
                <a:avLst/>
              </a:prstGeom>
              <a:blipFill>
                <a:blip r:embed="rId15"/>
                <a:stretch>
                  <a:fillRect l="-28571" t="-25806" r="-16071" b="-48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A83C184-61B6-4B22-B241-F10D2080ABD9}"/>
                  </a:ext>
                </a:extLst>
              </p:cNvPr>
              <p:cNvSpPr txBox="1"/>
              <p:nvPr/>
            </p:nvSpPr>
            <p:spPr>
              <a:xfrm>
                <a:off x="1775141" y="5521666"/>
                <a:ext cx="5321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1200" dirty="0"/>
                  <a:t>XD-XDH</a:t>
                </a:r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A83C184-61B6-4B22-B241-F10D2080A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141" y="5521666"/>
                <a:ext cx="532197" cy="184666"/>
              </a:xfrm>
              <a:prstGeom prst="rect">
                <a:avLst/>
              </a:prstGeom>
              <a:blipFill>
                <a:blip r:embed="rId16"/>
                <a:stretch>
                  <a:fillRect l="-17045" t="-26667" r="-9091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CB2276-152D-4E7B-870C-FB4FED7CD468}"/>
                  </a:ext>
                </a:extLst>
              </p:cNvPr>
              <p:cNvSpPr txBox="1"/>
              <p:nvPr/>
            </p:nvSpPr>
            <p:spPr>
              <a:xfrm>
                <a:off x="7431202" y="5112961"/>
                <a:ext cx="2782364" cy="249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−0.5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sSubSup>
                        <m:sSubSup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CB2276-152D-4E7B-870C-FB4FED7CD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202" y="5112961"/>
                <a:ext cx="2782364" cy="249555"/>
              </a:xfrm>
              <a:prstGeom prst="rect">
                <a:avLst/>
              </a:prstGeom>
              <a:blipFill>
                <a:blip r:embed="rId17"/>
                <a:stretch>
                  <a:fillRect l="-439" t="-19512" b="-195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9F9CF4-B982-4311-BDEB-4E3FC1533A8C}"/>
                  </a:ext>
                </a:extLst>
              </p:cNvPr>
              <p:cNvSpPr txBox="1"/>
              <p:nvPr/>
            </p:nvSpPr>
            <p:spPr>
              <a:xfrm>
                <a:off x="7571432" y="5460032"/>
                <a:ext cx="1782411" cy="249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̇"/>
                                  <m:ctrlP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𝑅𝑒</m:t>
                      </m:r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9F9CF4-B982-4311-BDEB-4E3FC1533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432" y="5460032"/>
                <a:ext cx="1782411" cy="249555"/>
              </a:xfrm>
              <a:prstGeom prst="rect">
                <a:avLst/>
              </a:prstGeom>
              <a:blipFill>
                <a:blip r:embed="rId18"/>
                <a:stretch>
                  <a:fillRect l="-685" t="-19512" r="-342" b="-170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A038AE-65CB-4267-9B18-7A7D0C4BACB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36543" y="1551658"/>
            <a:ext cx="1414421" cy="22011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73262D-DC6D-4A01-BE3D-EEEA752771D0}"/>
              </a:ext>
            </a:extLst>
          </p:cNvPr>
          <p:cNvSpPr/>
          <p:nvPr/>
        </p:nvSpPr>
        <p:spPr>
          <a:xfrm>
            <a:off x="3312119" y="4113848"/>
            <a:ext cx="283296" cy="129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13E352-410C-4BBF-91DF-2430956728E3}"/>
              </a:ext>
            </a:extLst>
          </p:cNvPr>
          <p:cNvSpPr/>
          <p:nvPr/>
        </p:nvSpPr>
        <p:spPr>
          <a:xfrm>
            <a:off x="3595415" y="3930532"/>
            <a:ext cx="283296" cy="129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EE9ABC-36DB-4529-A3D7-5BA47B81985A}"/>
              </a:ext>
            </a:extLst>
          </p:cNvPr>
          <p:cNvSpPr/>
          <p:nvPr/>
        </p:nvSpPr>
        <p:spPr>
          <a:xfrm>
            <a:off x="3929955" y="3734046"/>
            <a:ext cx="283296" cy="129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85EECB-60C0-4E0B-BC25-E4B6E486371C}"/>
              </a:ext>
            </a:extLst>
          </p:cNvPr>
          <p:cNvSpPr/>
          <p:nvPr/>
        </p:nvSpPr>
        <p:spPr>
          <a:xfrm>
            <a:off x="3162312" y="4284910"/>
            <a:ext cx="283296" cy="129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B45610-8414-4AEB-83CE-4E0D1C7D2F97}"/>
              </a:ext>
            </a:extLst>
          </p:cNvPr>
          <p:cNvSpPr/>
          <p:nvPr/>
        </p:nvSpPr>
        <p:spPr>
          <a:xfrm>
            <a:off x="4356100" y="4462214"/>
            <a:ext cx="283296" cy="129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0ADC64-ED30-436F-82A1-0542D9623149}"/>
              </a:ext>
            </a:extLst>
          </p:cNvPr>
          <p:cNvSpPr/>
          <p:nvPr/>
        </p:nvSpPr>
        <p:spPr>
          <a:xfrm>
            <a:off x="4307607" y="4837580"/>
            <a:ext cx="283296" cy="129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D48B21-CC36-4052-BF46-9E0C4B42AA20}"/>
              </a:ext>
            </a:extLst>
          </p:cNvPr>
          <p:cNvSpPr/>
          <p:nvPr/>
        </p:nvSpPr>
        <p:spPr>
          <a:xfrm>
            <a:off x="3179779" y="5375922"/>
            <a:ext cx="283296" cy="129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CF7DDA2-F626-4F59-9CED-7EE805FC32E2}"/>
              </a:ext>
            </a:extLst>
          </p:cNvPr>
          <p:cNvSpPr/>
          <p:nvPr/>
        </p:nvSpPr>
        <p:spPr>
          <a:xfrm>
            <a:off x="3382455" y="5570379"/>
            <a:ext cx="283296" cy="129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EBF0EF9-8DAA-4D4B-9329-FE04DA85BDF4}"/>
              </a:ext>
            </a:extLst>
          </p:cNvPr>
          <p:cNvSpPr/>
          <p:nvPr/>
        </p:nvSpPr>
        <p:spPr>
          <a:xfrm>
            <a:off x="3099159" y="5744394"/>
            <a:ext cx="283296" cy="323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94871" y="3681476"/>
            <a:ext cx="262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09454" y="589026"/>
            <a:ext cx="0" cy="704850"/>
          </a:xfrm>
          <a:custGeom>
            <a:avLst/>
            <a:gdLst/>
            <a:ahLst/>
            <a:cxnLst/>
            <a:rect l="l" t="t" r="r" b="b"/>
            <a:pathLst>
              <a:path h="704850">
                <a:moveTo>
                  <a:pt x="0" y="0"/>
                </a:moveTo>
                <a:lnTo>
                  <a:pt x="0" y="704850"/>
                </a:lnTo>
              </a:path>
            </a:pathLst>
          </a:custGeom>
          <a:ln w="990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3937" y="4191761"/>
            <a:ext cx="0" cy="704850"/>
          </a:xfrm>
          <a:custGeom>
            <a:avLst/>
            <a:gdLst/>
            <a:ahLst/>
            <a:cxnLst/>
            <a:rect l="l" t="t" r="r" b="b"/>
            <a:pathLst>
              <a:path h="704850">
                <a:moveTo>
                  <a:pt x="0" y="0"/>
                </a:moveTo>
                <a:lnTo>
                  <a:pt x="0" y="704850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9303" y="3637026"/>
            <a:ext cx="488950" cy="321310"/>
          </a:xfrm>
          <a:custGeom>
            <a:avLst/>
            <a:gdLst/>
            <a:ahLst/>
            <a:cxnLst/>
            <a:rect l="l" t="t" r="r" b="b"/>
            <a:pathLst>
              <a:path w="488950" h="321310">
                <a:moveTo>
                  <a:pt x="488442" y="160782"/>
                </a:moveTo>
                <a:lnTo>
                  <a:pt x="327660" y="0"/>
                </a:lnTo>
                <a:lnTo>
                  <a:pt x="327660" y="80010"/>
                </a:lnTo>
                <a:lnTo>
                  <a:pt x="0" y="80010"/>
                </a:lnTo>
                <a:lnTo>
                  <a:pt x="0" y="240792"/>
                </a:lnTo>
                <a:lnTo>
                  <a:pt x="327660" y="240792"/>
                </a:lnTo>
                <a:lnTo>
                  <a:pt x="327660" y="320802"/>
                </a:lnTo>
                <a:lnTo>
                  <a:pt x="488442" y="16078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23573" y="1652016"/>
            <a:ext cx="243840" cy="2019300"/>
          </a:xfrm>
          <a:custGeom>
            <a:avLst/>
            <a:gdLst/>
            <a:ahLst/>
            <a:cxnLst/>
            <a:rect l="l" t="t" r="r" b="b"/>
            <a:pathLst>
              <a:path w="243839" h="2019300">
                <a:moveTo>
                  <a:pt x="124968" y="1000486"/>
                </a:moveTo>
                <a:lnTo>
                  <a:pt x="124968" y="990600"/>
                </a:lnTo>
                <a:lnTo>
                  <a:pt x="124206" y="989838"/>
                </a:lnTo>
                <a:lnTo>
                  <a:pt x="124205" y="22097"/>
                </a:lnTo>
                <a:lnTo>
                  <a:pt x="123444" y="22097"/>
                </a:lnTo>
                <a:lnTo>
                  <a:pt x="123444" y="20573"/>
                </a:lnTo>
                <a:lnTo>
                  <a:pt x="121920" y="19049"/>
                </a:lnTo>
                <a:lnTo>
                  <a:pt x="121920" y="18287"/>
                </a:lnTo>
                <a:lnTo>
                  <a:pt x="121157" y="18287"/>
                </a:lnTo>
                <a:lnTo>
                  <a:pt x="120396" y="17525"/>
                </a:lnTo>
                <a:lnTo>
                  <a:pt x="120396" y="16763"/>
                </a:lnTo>
                <a:lnTo>
                  <a:pt x="119634" y="16763"/>
                </a:lnTo>
                <a:lnTo>
                  <a:pt x="115823" y="14477"/>
                </a:lnTo>
                <a:lnTo>
                  <a:pt x="92610" y="7358"/>
                </a:lnTo>
                <a:lnTo>
                  <a:pt x="64889" y="3200"/>
                </a:lnTo>
                <a:lnTo>
                  <a:pt x="36726" y="1062"/>
                </a:lnTo>
                <a:lnTo>
                  <a:pt x="12192" y="0"/>
                </a:lnTo>
                <a:lnTo>
                  <a:pt x="0" y="0"/>
                </a:lnTo>
                <a:lnTo>
                  <a:pt x="0" y="9906"/>
                </a:lnTo>
                <a:lnTo>
                  <a:pt x="12192" y="9905"/>
                </a:lnTo>
                <a:lnTo>
                  <a:pt x="34622" y="10706"/>
                </a:lnTo>
                <a:lnTo>
                  <a:pt x="63379" y="12715"/>
                </a:lnTo>
                <a:lnTo>
                  <a:pt x="91498" y="16749"/>
                </a:lnTo>
                <a:lnTo>
                  <a:pt x="112014" y="23621"/>
                </a:lnTo>
                <a:lnTo>
                  <a:pt x="114300" y="25145"/>
                </a:lnTo>
                <a:lnTo>
                  <a:pt x="114300" y="24383"/>
                </a:lnTo>
                <a:lnTo>
                  <a:pt x="115062" y="25145"/>
                </a:lnTo>
                <a:lnTo>
                  <a:pt x="115062" y="992886"/>
                </a:lnTo>
                <a:lnTo>
                  <a:pt x="115824" y="993647"/>
                </a:lnTo>
                <a:lnTo>
                  <a:pt x="115824" y="994410"/>
                </a:lnTo>
                <a:lnTo>
                  <a:pt x="116586" y="994410"/>
                </a:lnTo>
                <a:lnTo>
                  <a:pt x="117348" y="995934"/>
                </a:lnTo>
                <a:lnTo>
                  <a:pt x="118872" y="997458"/>
                </a:lnTo>
                <a:lnTo>
                  <a:pt x="119634" y="997458"/>
                </a:lnTo>
                <a:lnTo>
                  <a:pt x="122682" y="999744"/>
                </a:lnTo>
                <a:lnTo>
                  <a:pt x="124968" y="1000486"/>
                </a:lnTo>
                <a:close/>
              </a:path>
              <a:path w="243839" h="2019300">
                <a:moveTo>
                  <a:pt x="227076" y="1014222"/>
                </a:moveTo>
                <a:lnTo>
                  <a:pt x="202291" y="1013336"/>
                </a:lnTo>
                <a:lnTo>
                  <a:pt x="173774" y="1011383"/>
                </a:lnTo>
                <a:lnTo>
                  <a:pt x="162626" y="1009730"/>
                </a:lnTo>
                <a:lnTo>
                  <a:pt x="145530" y="1012303"/>
                </a:lnTo>
                <a:lnTo>
                  <a:pt x="122682" y="1019556"/>
                </a:lnTo>
                <a:lnTo>
                  <a:pt x="119634" y="1021841"/>
                </a:lnTo>
                <a:lnTo>
                  <a:pt x="118872" y="1021841"/>
                </a:lnTo>
                <a:lnTo>
                  <a:pt x="118110" y="1023366"/>
                </a:lnTo>
                <a:lnTo>
                  <a:pt x="117348" y="1023366"/>
                </a:lnTo>
                <a:lnTo>
                  <a:pt x="116586" y="1024890"/>
                </a:lnTo>
                <a:lnTo>
                  <a:pt x="115824" y="1024890"/>
                </a:lnTo>
                <a:lnTo>
                  <a:pt x="115824" y="1025652"/>
                </a:lnTo>
                <a:lnTo>
                  <a:pt x="115062" y="1026413"/>
                </a:lnTo>
                <a:lnTo>
                  <a:pt x="115062" y="1994154"/>
                </a:lnTo>
                <a:lnTo>
                  <a:pt x="64355" y="2006646"/>
                </a:lnTo>
                <a:lnTo>
                  <a:pt x="12192" y="2009394"/>
                </a:lnTo>
                <a:lnTo>
                  <a:pt x="0" y="2009394"/>
                </a:lnTo>
                <a:lnTo>
                  <a:pt x="0" y="2019300"/>
                </a:lnTo>
                <a:lnTo>
                  <a:pt x="12192" y="2019300"/>
                </a:lnTo>
                <a:lnTo>
                  <a:pt x="37786" y="2018202"/>
                </a:lnTo>
                <a:lnTo>
                  <a:pt x="65103" y="2016109"/>
                </a:lnTo>
                <a:lnTo>
                  <a:pt x="92062" y="2011991"/>
                </a:lnTo>
                <a:lnTo>
                  <a:pt x="116586" y="2004822"/>
                </a:lnTo>
                <a:lnTo>
                  <a:pt x="119634" y="2002536"/>
                </a:lnTo>
                <a:lnTo>
                  <a:pt x="120396" y="2002536"/>
                </a:lnTo>
                <a:lnTo>
                  <a:pt x="120396" y="2001774"/>
                </a:lnTo>
                <a:lnTo>
                  <a:pt x="121158" y="2001012"/>
                </a:lnTo>
                <a:lnTo>
                  <a:pt x="121920" y="2001012"/>
                </a:lnTo>
                <a:lnTo>
                  <a:pt x="121920" y="2000250"/>
                </a:lnTo>
                <a:lnTo>
                  <a:pt x="123444" y="1998726"/>
                </a:lnTo>
                <a:lnTo>
                  <a:pt x="123444" y="1997964"/>
                </a:lnTo>
                <a:lnTo>
                  <a:pt x="124206" y="1997202"/>
                </a:lnTo>
                <a:lnTo>
                  <a:pt x="124206" y="1029462"/>
                </a:lnTo>
                <a:lnTo>
                  <a:pt x="176574" y="1017350"/>
                </a:lnTo>
                <a:lnTo>
                  <a:pt x="202291" y="1015545"/>
                </a:lnTo>
                <a:lnTo>
                  <a:pt x="227076" y="1014222"/>
                </a:lnTo>
                <a:close/>
              </a:path>
              <a:path w="243839" h="2019300">
                <a:moveTo>
                  <a:pt x="115062" y="25907"/>
                </a:moveTo>
                <a:lnTo>
                  <a:pt x="115062" y="25145"/>
                </a:lnTo>
                <a:lnTo>
                  <a:pt x="114300" y="24383"/>
                </a:lnTo>
                <a:lnTo>
                  <a:pt x="115062" y="25907"/>
                </a:lnTo>
                <a:close/>
              </a:path>
              <a:path w="243839" h="2019300">
                <a:moveTo>
                  <a:pt x="115062" y="1994154"/>
                </a:moveTo>
                <a:lnTo>
                  <a:pt x="115062" y="1993392"/>
                </a:lnTo>
                <a:lnTo>
                  <a:pt x="114300" y="1994916"/>
                </a:lnTo>
                <a:lnTo>
                  <a:pt x="115062" y="1994154"/>
                </a:lnTo>
                <a:close/>
              </a:path>
              <a:path w="243839" h="2019300">
                <a:moveTo>
                  <a:pt x="124714" y="990091"/>
                </a:moveTo>
                <a:lnTo>
                  <a:pt x="124206" y="989076"/>
                </a:lnTo>
                <a:lnTo>
                  <a:pt x="124206" y="989838"/>
                </a:lnTo>
                <a:lnTo>
                  <a:pt x="124714" y="990091"/>
                </a:lnTo>
                <a:close/>
              </a:path>
              <a:path w="243839" h="2019300">
                <a:moveTo>
                  <a:pt x="124968" y="990600"/>
                </a:moveTo>
                <a:lnTo>
                  <a:pt x="124714" y="990091"/>
                </a:lnTo>
                <a:lnTo>
                  <a:pt x="124206" y="989838"/>
                </a:lnTo>
                <a:lnTo>
                  <a:pt x="124968" y="990600"/>
                </a:lnTo>
                <a:close/>
              </a:path>
              <a:path w="243839" h="2019300">
                <a:moveTo>
                  <a:pt x="124968" y="1029462"/>
                </a:moveTo>
                <a:lnTo>
                  <a:pt x="124206" y="1029462"/>
                </a:lnTo>
                <a:lnTo>
                  <a:pt x="124206" y="1030224"/>
                </a:lnTo>
                <a:lnTo>
                  <a:pt x="124968" y="1029462"/>
                </a:lnTo>
                <a:close/>
              </a:path>
              <a:path w="243839" h="2019300">
                <a:moveTo>
                  <a:pt x="227076" y="1005078"/>
                </a:moveTo>
                <a:lnTo>
                  <a:pt x="176403" y="1002001"/>
                </a:lnTo>
                <a:lnTo>
                  <a:pt x="127254" y="991362"/>
                </a:lnTo>
                <a:lnTo>
                  <a:pt x="124714" y="990091"/>
                </a:lnTo>
                <a:lnTo>
                  <a:pt x="124968" y="990600"/>
                </a:lnTo>
                <a:lnTo>
                  <a:pt x="124968" y="1000486"/>
                </a:lnTo>
                <a:lnTo>
                  <a:pt x="145719" y="1007224"/>
                </a:lnTo>
                <a:lnTo>
                  <a:pt x="162626" y="1009730"/>
                </a:lnTo>
                <a:lnTo>
                  <a:pt x="173859" y="1008040"/>
                </a:lnTo>
                <a:lnTo>
                  <a:pt x="202291" y="1005945"/>
                </a:lnTo>
                <a:lnTo>
                  <a:pt x="203284" y="1005894"/>
                </a:lnTo>
                <a:lnTo>
                  <a:pt x="227076" y="1005078"/>
                </a:lnTo>
                <a:close/>
              </a:path>
              <a:path w="243839" h="2019300">
                <a:moveTo>
                  <a:pt x="243840" y="1012697"/>
                </a:moveTo>
                <a:lnTo>
                  <a:pt x="243840" y="1007363"/>
                </a:lnTo>
                <a:lnTo>
                  <a:pt x="241554" y="1005078"/>
                </a:lnTo>
                <a:lnTo>
                  <a:pt x="227076" y="1005078"/>
                </a:lnTo>
                <a:lnTo>
                  <a:pt x="203284" y="1005894"/>
                </a:lnTo>
                <a:lnTo>
                  <a:pt x="202291" y="1005945"/>
                </a:lnTo>
                <a:lnTo>
                  <a:pt x="173774" y="1008053"/>
                </a:lnTo>
                <a:lnTo>
                  <a:pt x="162626" y="1009730"/>
                </a:lnTo>
                <a:lnTo>
                  <a:pt x="173859" y="1011389"/>
                </a:lnTo>
                <a:lnTo>
                  <a:pt x="202291" y="1013336"/>
                </a:lnTo>
                <a:lnTo>
                  <a:pt x="227076" y="1014222"/>
                </a:lnTo>
                <a:lnTo>
                  <a:pt x="241554" y="1014222"/>
                </a:lnTo>
                <a:lnTo>
                  <a:pt x="243840" y="101269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70531" y="2560574"/>
            <a:ext cx="236029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relleno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los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arrays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para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funciones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“plot”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5134224-65DC-43F5-B9EE-24E8ED4F1C66}"/>
              </a:ext>
            </a:extLst>
          </p:cNvPr>
          <p:cNvSpPr txBox="1"/>
          <p:nvPr/>
        </p:nvSpPr>
        <p:spPr>
          <a:xfrm>
            <a:off x="2527300" y="1399671"/>
            <a:ext cx="16427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count=count+1;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ArrayT(count)=T; </a:t>
            </a:r>
            <a:r>
              <a:rPr sz="1200" spc="-5" dirty="0">
                <a:latin typeface="Calibri"/>
                <a:cs typeface="Calibri"/>
              </a:rPr>
              <a:t> ArrayX(count)=X;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ArrayXH(count)=XH;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ArrayXD(count)=XD; </a:t>
            </a:r>
            <a:r>
              <a:rPr sz="1200" spc="-5" dirty="0">
                <a:latin typeface="Calibri"/>
                <a:cs typeface="Calibri"/>
              </a:rPr>
              <a:t> ArrayXDH(count)=XDH; </a:t>
            </a:r>
            <a:r>
              <a:rPr sz="1200" dirty="0">
                <a:latin typeface="Calibri"/>
                <a:cs typeface="Calibri"/>
              </a:rPr>
              <a:t> 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CC8BDE34-47EA-49C7-9864-6C5F593A9975}"/>
              </a:ext>
            </a:extLst>
          </p:cNvPr>
          <p:cNvSpPr txBox="1"/>
          <p:nvPr/>
        </p:nvSpPr>
        <p:spPr>
          <a:xfrm>
            <a:off x="2527300" y="2508205"/>
            <a:ext cx="212217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ArrayXHERR(count)=XHERR;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ArraySP11(count)=SP11;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ArraySP11P(count)=SP11P;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ArrayXDHERR(count)=XDHERR;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ArraySP22(count)=SP22;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ArraySP22P(count)=SP22P;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953139" y="4411346"/>
            <a:ext cx="190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clc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69171" y="545591"/>
            <a:ext cx="0" cy="704850"/>
          </a:xfrm>
          <a:custGeom>
            <a:avLst/>
            <a:gdLst/>
            <a:ahLst/>
            <a:cxnLst/>
            <a:rect l="l" t="t" r="r" b="b"/>
            <a:pathLst>
              <a:path h="704850">
                <a:moveTo>
                  <a:pt x="0" y="0"/>
                </a:moveTo>
                <a:lnTo>
                  <a:pt x="0" y="704849"/>
                </a:lnTo>
              </a:path>
            </a:pathLst>
          </a:custGeom>
          <a:ln w="9143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6892D11-A69B-49F8-AAEE-D27654CF3A22}"/>
              </a:ext>
            </a:extLst>
          </p:cNvPr>
          <p:cNvSpPr txBox="1"/>
          <p:nvPr/>
        </p:nvSpPr>
        <p:spPr>
          <a:xfrm>
            <a:off x="1841500" y="1571625"/>
            <a:ext cx="5963788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5" dirty="0">
                <a:latin typeface="Calibri"/>
                <a:cs typeface="Calibri"/>
              </a:rPr>
              <a:t>figu</a:t>
            </a:r>
            <a:r>
              <a:rPr lang="en-GB" sz="1200" spc="-20" dirty="0">
                <a:latin typeface="Calibri"/>
                <a:cs typeface="Calibri"/>
              </a:rPr>
              <a:t>r</a:t>
            </a:r>
            <a:r>
              <a:rPr lang="en-GB" sz="1200" dirty="0">
                <a:latin typeface="Calibri"/>
                <a:cs typeface="Calibri"/>
              </a:rPr>
              <a:t>e  </a:t>
            </a:r>
            <a:r>
              <a:rPr lang="en-GB" sz="1200" spc="-5" dirty="0">
                <a:latin typeface="Calibri"/>
                <a:cs typeface="Calibri"/>
              </a:rPr>
              <a:t>plot(ArrayT, ArrayXHERR);</a:t>
            </a:r>
          </a:p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hold on; plot (ArrayT, ArraySP11); </a:t>
            </a:r>
          </a:p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plot(ArrayT,ArraySP11P); hold off; grid on;</a:t>
            </a:r>
            <a:endParaRPr lang="en-GB" sz="1200" spc="-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GB" sz="1200" dirty="0">
                <a:latin typeface="Calibri"/>
                <a:cs typeface="Calibri"/>
              </a:rPr>
              <a:t>x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('Time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(Sec)')</a:t>
            </a:r>
            <a:r>
              <a:rPr lang="es-ES" sz="1200" dirty="0">
                <a:latin typeface="Calibri"/>
                <a:cs typeface="Calibri"/>
              </a:rPr>
              <a:t>;</a:t>
            </a:r>
            <a:endParaRPr sz="1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n-GB" sz="1200" spc="-5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label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('Error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10" dirty="0">
                <a:latin typeface="Calibri"/>
                <a:cs typeface="Calibri"/>
              </a:rPr>
              <a:t>Estimate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Altitude (Ft)’)</a:t>
            </a:r>
            <a:r>
              <a:rPr lang="es-ES" sz="1200" dirty="0">
                <a:latin typeface="Calibri"/>
                <a:cs typeface="Calibri"/>
              </a:rPr>
              <a:t>;</a:t>
            </a:r>
          </a:p>
          <a:p>
            <a:pPr marL="12700" marR="5080">
              <a:lnSpc>
                <a:spcPct val="100000"/>
              </a:lnSpc>
            </a:pP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axis([0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30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‐1500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1500])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E50ABC58-672C-4455-A926-1FAD418570E1}"/>
              </a:ext>
            </a:extLst>
          </p:cNvPr>
          <p:cNvSpPr txBox="1"/>
          <p:nvPr/>
        </p:nvSpPr>
        <p:spPr>
          <a:xfrm>
            <a:off x="1841500" y="2967123"/>
            <a:ext cx="5582788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5" dirty="0">
                <a:latin typeface="Calibri"/>
                <a:cs typeface="Calibri"/>
              </a:rPr>
              <a:t>figu</a:t>
            </a:r>
            <a:r>
              <a:rPr lang="en-GB" sz="1200" spc="-20" dirty="0">
                <a:latin typeface="Calibri"/>
                <a:cs typeface="Calibri"/>
              </a:rPr>
              <a:t>r</a:t>
            </a:r>
            <a:r>
              <a:rPr lang="en-GB" sz="1200" dirty="0">
                <a:latin typeface="Calibri"/>
                <a:cs typeface="Calibri"/>
              </a:rPr>
              <a:t>e  </a:t>
            </a:r>
            <a:r>
              <a:rPr lang="en-GB" sz="1200" spc="-5" dirty="0">
                <a:latin typeface="Calibri"/>
                <a:cs typeface="Calibri"/>
              </a:rPr>
              <a:t>plot(ArrayT, ArrayXDHERR);</a:t>
            </a:r>
          </a:p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hold on; plot (ArrayT, ArraySP22); </a:t>
            </a:r>
          </a:p>
          <a:p>
            <a:pPr marL="12700" marR="942340">
              <a:lnSpc>
                <a:spcPct val="100000"/>
              </a:lnSpc>
              <a:spcBef>
                <a:spcPts val="100"/>
              </a:spcBef>
            </a:pPr>
            <a:r>
              <a:rPr lang="en-GB" sz="1200" spc="-10" dirty="0">
                <a:latin typeface="Calibri"/>
                <a:cs typeface="Calibri"/>
              </a:rPr>
              <a:t>plot(ArrayT,ArraySP22P); hold off; grid on;</a:t>
            </a:r>
            <a:endParaRPr lang="en-GB" sz="1200" spc="-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GB" sz="1200" dirty="0">
                <a:latin typeface="Calibri"/>
                <a:cs typeface="Calibri"/>
              </a:rPr>
              <a:t>x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lang="es-ES" sz="12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('Time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(Sec)')</a:t>
            </a:r>
            <a:r>
              <a:rPr lang="es-ES" sz="1200" dirty="0">
                <a:latin typeface="Calibri"/>
                <a:cs typeface="Calibri"/>
              </a:rPr>
              <a:t>;</a:t>
            </a:r>
            <a:endParaRPr sz="1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s-ES" sz="1200" spc="-5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label</a:t>
            </a:r>
            <a:r>
              <a:rPr lang="es-ES" sz="1200" spc="-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('Error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10" dirty="0">
                <a:latin typeface="Calibri"/>
                <a:cs typeface="Calibri"/>
              </a:rPr>
              <a:t>Estimate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10" dirty="0">
                <a:latin typeface="Calibri"/>
                <a:cs typeface="Calibri"/>
              </a:rPr>
              <a:t>Velocity </a:t>
            </a:r>
            <a:r>
              <a:rPr sz="1200" dirty="0">
                <a:latin typeface="Calibri"/>
                <a:cs typeface="Calibri"/>
              </a:rPr>
              <a:t>(Ft/Sec)’)</a:t>
            </a:r>
            <a:r>
              <a:rPr lang="es-ES" sz="1200" dirty="0">
                <a:latin typeface="Calibri"/>
                <a:cs typeface="Calibri"/>
              </a:rPr>
              <a:t>;</a:t>
            </a:r>
          </a:p>
          <a:p>
            <a:pPr marL="12700" marR="5080">
              <a:lnSpc>
                <a:spcPct val="100000"/>
              </a:lnSpc>
            </a:pP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axis([0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30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‐500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500])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64893"/>
          <a:stretch/>
        </p:blipFill>
        <p:spPr>
          <a:xfrm>
            <a:off x="1123950" y="5153025"/>
            <a:ext cx="8445500" cy="2073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6D358-2E86-45EA-9256-D6A6D56F0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18398"/>
            <a:ext cx="6878182" cy="515863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65380"/>
          <a:stretch/>
        </p:blipFill>
        <p:spPr>
          <a:xfrm>
            <a:off x="965200" y="4848224"/>
            <a:ext cx="8445500" cy="2022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E17ACA-B45F-4946-95F9-98A46555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899" y="0"/>
            <a:ext cx="6464299" cy="48482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65150"/>
            <a:ext cx="8839200" cy="6286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CD7190-7CA9-41FA-BA73-CC621445E8C1}"/>
                  </a:ext>
                </a:extLst>
              </p:cNvPr>
              <p:cNvSpPr txBox="1"/>
              <p:nvPr/>
            </p:nvSpPr>
            <p:spPr>
              <a:xfrm>
                <a:off x="4584700" y="1131133"/>
                <a:ext cx="1800236" cy="288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CD7190-7CA9-41FA-BA73-CC621445E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700" y="1131133"/>
                <a:ext cx="1800236" cy="288092"/>
              </a:xfrm>
              <a:prstGeom prst="rect">
                <a:avLst/>
              </a:prstGeom>
              <a:blipFill>
                <a:blip r:embed="rId3"/>
                <a:stretch>
                  <a:fillRect l="-2373" t="-2128" r="-1017" b="-297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83A4C1-8D80-4FCE-BD3B-C1E0F3BE96F1}"/>
                  </a:ext>
                </a:extLst>
              </p:cNvPr>
              <p:cNvSpPr txBox="1"/>
              <p:nvPr/>
            </p:nvSpPr>
            <p:spPr>
              <a:xfrm>
                <a:off x="4215945" y="1523226"/>
                <a:ext cx="25645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p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83A4C1-8D80-4FCE-BD3B-C1E0F3BE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945" y="1523226"/>
                <a:ext cx="2564548" cy="276999"/>
              </a:xfrm>
              <a:prstGeom prst="rect">
                <a:avLst/>
              </a:prstGeom>
              <a:blipFill>
                <a:blip r:embed="rId4"/>
                <a:stretch>
                  <a:fillRect l="-1905" t="-4444" r="-714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B2510E-1804-42E7-BA75-B8D10E443E62}"/>
                  </a:ext>
                </a:extLst>
              </p:cNvPr>
              <p:cNvSpPr txBox="1"/>
              <p:nvPr/>
            </p:nvSpPr>
            <p:spPr>
              <a:xfrm>
                <a:off x="4658014" y="1904226"/>
                <a:ext cx="1422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B2510E-1804-42E7-BA75-B8D10E443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014" y="1904226"/>
                <a:ext cx="1422825" cy="276999"/>
              </a:xfrm>
              <a:prstGeom prst="rect">
                <a:avLst/>
              </a:prstGeom>
              <a:blipFill>
                <a:blip r:embed="rId5"/>
                <a:stretch>
                  <a:fillRect r="-1282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00" y="533400"/>
            <a:ext cx="8820150" cy="6356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132F9A-6799-44F7-834C-A4C110FF906B}"/>
                  </a:ext>
                </a:extLst>
              </p:cNvPr>
              <p:cNvSpPr txBox="1"/>
              <p:nvPr/>
            </p:nvSpPr>
            <p:spPr>
              <a:xfrm>
                <a:off x="4791644" y="2790825"/>
                <a:ext cx="1150956" cy="288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132F9A-6799-44F7-834C-A4C110FF9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644" y="2790825"/>
                <a:ext cx="1150956" cy="288092"/>
              </a:xfrm>
              <a:prstGeom prst="rect">
                <a:avLst/>
              </a:prstGeom>
              <a:blipFill>
                <a:blip r:embed="rId3"/>
                <a:stretch>
                  <a:fillRect l="-4233" t="-2128" r="-1587" b="-19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B0A1E8-0C2E-48B3-BCBE-6D3525CA31D4}"/>
                  </a:ext>
                </a:extLst>
              </p:cNvPr>
              <p:cNvSpPr txBox="1"/>
              <p:nvPr/>
            </p:nvSpPr>
            <p:spPr>
              <a:xfrm>
                <a:off x="4432300" y="3171825"/>
                <a:ext cx="24390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𝑯𝑴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p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B0A1E8-0C2E-48B3-BCBE-6D3525CA3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300" y="3171825"/>
                <a:ext cx="2439066" cy="276999"/>
              </a:xfrm>
              <a:prstGeom prst="rect">
                <a:avLst/>
              </a:prstGeom>
              <a:blipFill>
                <a:blip r:embed="rId4"/>
                <a:stretch>
                  <a:fillRect l="-2250" t="-4348" r="-1250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1FFFB2-590D-4BD3-82CF-05A8DB637892}"/>
                  </a:ext>
                </a:extLst>
              </p:cNvPr>
              <p:cNvSpPr txBox="1"/>
              <p:nvPr/>
            </p:nvSpPr>
            <p:spPr>
              <a:xfrm>
                <a:off x="4836609" y="3504426"/>
                <a:ext cx="1416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1FFFB2-590D-4BD3-82CF-05A8DB637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609" y="3504426"/>
                <a:ext cx="1416734" cy="276999"/>
              </a:xfrm>
              <a:prstGeom prst="rect">
                <a:avLst/>
              </a:prstGeom>
              <a:blipFill>
                <a:blip r:embed="rId5"/>
                <a:stretch>
                  <a:fillRect r="-1288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0535" y="685749"/>
            <a:ext cx="2993680" cy="2661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9491" y="494791"/>
            <a:ext cx="5355590" cy="977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 MT"/>
                <a:cs typeface="Arial MT"/>
              </a:rPr>
              <a:t>A</a:t>
            </a:r>
            <a:r>
              <a:rPr sz="1600" spc="-9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parti</a:t>
            </a:r>
            <a:r>
              <a:rPr sz="1600" dirty="0">
                <a:latin typeface="Arial MT"/>
                <a:cs typeface="Arial MT"/>
              </a:rPr>
              <a:t>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1600" spc="-5" dirty="0">
                <a:latin typeface="Arial MT"/>
                <a:cs typeface="Arial MT"/>
              </a:rPr>
              <a:t>podemos ver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escalar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filtrado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4178" y="1799606"/>
            <a:ext cx="3009581" cy="2662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86161" y="2359405"/>
            <a:ext cx="23945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44532" y="2721972"/>
            <a:ext cx="1297455" cy="23317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02164" y="3251241"/>
            <a:ext cx="72612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920750" algn="l"/>
                <a:tab pos="2474595" algn="l"/>
              </a:tabLst>
            </a:pPr>
            <a:r>
              <a:rPr sz="1600" spc="-5" dirty="0">
                <a:latin typeface="Arial MT"/>
                <a:cs typeface="Arial MT"/>
              </a:rPr>
              <a:t>donde	es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medida,	</a:t>
            </a:r>
            <a:r>
              <a:rPr sz="1600" spc="-5" dirty="0">
                <a:latin typeface="Arial MT"/>
                <a:cs typeface="Arial MT"/>
              </a:rPr>
              <a:t>es el escalar que relaciona el estado con la medida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medida.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36193" y="3372866"/>
            <a:ext cx="9645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ruido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9991" y="3462098"/>
            <a:ext cx="233402" cy="19988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77183" y="3407484"/>
            <a:ext cx="199716" cy="2000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31079" y="3428582"/>
            <a:ext cx="232938" cy="19991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68635" y="4352035"/>
            <a:ext cx="63030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ecuaciones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anteriores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tiene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error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estimación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27106" y="5041627"/>
            <a:ext cx="4368659" cy="24536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031120" y="5705347"/>
            <a:ext cx="46990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Poniendo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 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términos 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 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tiene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35023" y="6400562"/>
            <a:ext cx="4057584" cy="2662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5776" y="349544"/>
            <a:ext cx="73139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297305" algn="l"/>
              </a:tabLst>
            </a:pPr>
            <a:r>
              <a:rPr sz="1600" spc="-5" dirty="0">
                <a:latin typeface="Arial MT"/>
                <a:cs typeface="Arial MT"/>
              </a:rPr>
              <a:t>Si 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utiliza la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forma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alternativa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expresar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lugar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instante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instante	</a:t>
            </a:r>
            <a:r>
              <a:rPr sz="1600" dirty="0">
                <a:latin typeface="Arial MT"/>
                <a:cs typeface="Arial MT"/>
              </a:rPr>
              <a:t>, tendremos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19584" y="471169"/>
            <a:ext cx="5803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 MT"/>
                <a:cs typeface="Arial MT"/>
              </a:rPr>
              <a:t>,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1720" y="510670"/>
            <a:ext cx="166865" cy="19566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5241" y="864108"/>
            <a:ext cx="553973" cy="2461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91384" y="2792729"/>
            <a:ext cx="6119148" cy="26619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43394" y="1354691"/>
            <a:ext cx="4057259" cy="26641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691519" y="1860042"/>
            <a:ext cx="636270" cy="690880"/>
          </a:xfrm>
          <a:custGeom>
            <a:avLst/>
            <a:gdLst/>
            <a:ahLst/>
            <a:cxnLst/>
            <a:rect l="l" t="t" r="r" b="b"/>
            <a:pathLst>
              <a:path w="636270" h="690880">
                <a:moveTo>
                  <a:pt x="160782" y="371856"/>
                </a:moveTo>
                <a:lnTo>
                  <a:pt x="0" y="371856"/>
                </a:lnTo>
                <a:lnTo>
                  <a:pt x="3809" y="375675"/>
                </a:lnTo>
                <a:lnTo>
                  <a:pt x="3810" y="374904"/>
                </a:lnTo>
                <a:lnTo>
                  <a:pt x="4572" y="372618"/>
                </a:lnTo>
                <a:lnTo>
                  <a:pt x="6863" y="374904"/>
                </a:lnTo>
                <a:lnTo>
                  <a:pt x="159258" y="374904"/>
                </a:lnTo>
                <a:lnTo>
                  <a:pt x="159258" y="373380"/>
                </a:lnTo>
                <a:lnTo>
                  <a:pt x="160782" y="371856"/>
                </a:lnTo>
                <a:close/>
              </a:path>
              <a:path w="636270" h="690880">
                <a:moveTo>
                  <a:pt x="6863" y="374904"/>
                </a:moveTo>
                <a:lnTo>
                  <a:pt x="4572" y="372618"/>
                </a:lnTo>
                <a:lnTo>
                  <a:pt x="3810" y="374904"/>
                </a:lnTo>
                <a:lnTo>
                  <a:pt x="6863" y="374904"/>
                </a:lnTo>
                <a:close/>
              </a:path>
              <a:path w="636270" h="690880">
                <a:moveTo>
                  <a:pt x="318134" y="685421"/>
                </a:moveTo>
                <a:lnTo>
                  <a:pt x="6863" y="374904"/>
                </a:lnTo>
                <a:lnTo>
                  <a:pt x="3810" y="374904"/>
                </a:lnTo>
                <a:lnTo>
                  <a:pt x="3809" y="375675"/>
                </a:lnTo>
                <a:lnTo>
                  <a:pt x="316992" y="689608"/>
                </a:lnTo>
                <a:lnTo>
                  <a:pt x="316992" y="686562"/>
                </a:lnTo>
                <a:lnTo>
                  <a:pt x="318134" y="685421"/>
                </a:lnTo>
                <a:close/>
              </a:path>
              <a:path w="636270" h="690880">
                <a:moveTo>
                  <a:pt x="477012" y="371856"/>
                </a:moveTo>
                <a:lnTo>
                  <a:pt x="477012" y="0"/>
                </a:lnTo>
                <a:lnTo>
                  <a:pt x="159257" y="0"/>
                </a:lnTo>
                <a:lnTo>
                  <a:pt x="159258" y="371856"/>
                </a:lnTo>
                <a:lnTo>
                  <a:pt x="160782" y="371856"/>
                </a:lnTo>
                <a:lnTo>
                  <a:pt x="160781" y="3810"/>
                </a:lnTo>
                <a:lnTo>
                  <a:pt x="162305" y="1524"/>
                </a:lnTo>
                <a:lnTo>
                  <a:pt x="162306" y="3810"/>
                </a:lnTo>
                <a:lnTo>
                  <a:pt x="473964" y="3810"/>
                </a:lnTo>
                <a:lnTo>
                  <a:pt x="473964" y="1524"/>
                </a:lnTo>
                <a:lnTo>
                  <a:pt x="475488" y="3810"/>
                </a:lnTo>
                <a:lnTo>
                  <a:pt x="475488" y="371856"/>
                </a:lnTo>
                <a:lnTo>
                  <a:pt x="477012" y="371856"/>
                </a:lnTo>
                <a:close/>
              </a:path>
              <a:path w="636270" h="690880">
                <a:moveTo>
                  <a:pt x="162306" y="374904"/>
                </a:moveTo>
                <a:lnTo>
                  <a:pt x="162305" y="3810"/>
                </a:lnTo>
                <a:lnTo>
                  <a:pt x="160781" y="3810"/>
                </a:lnTo>
                <a:lnTo>
                  <a:pt x="160782" y="371856"/>
                </a:lnTo>
                <a:lnTo>
                  <a:pt x="159258" y="373380"/>
                </a:lnTo>
                <a:lnTo>
                  <a:pt x="159258" y="374904"/>
                </a:lnTo>
                <a:lnTo>
                  <a:pt x="162306" y="374904"/>
                </a:lnTo>
                <a:close/>
              </a:path>
              <a:path w="636270" h="690880">
                <a:moveTo>
                  <a:pt x="162305" y="3810"/>
                </a:moveTo>
                <a:lnTo>
                  <a:pt x="162305" y="1524"/>
                </a:lnTo>
                <a:lnTo>
                  <a:pt x="160781" y="3810"/>
                </a:lnTo>
                <a:lnTo>
                  <a:pt x="162305" y="3810"/>
                </a:lnTo>
                <a:close/>
              </a:path>
              <a:path w="636270" h="690880">
                <a:moveTo>
                  <a:pt x="319278" y="686562"/>
                </a:moveTo>
                <a:lnTo>
                  <a:pt x="318134" y="685421"/>
                </a:lnTo>
                <a:lnTo>
                  <a:pt x="316992" y="686562"/>
                </a:lnTo>
                <a:lnTo>
                  <a:pt x="319278" y="686562"/>
                </a:lnTo>
                <a:close/>
              </a:path>
              <a:path w="636270" h="690880">
                <a:moveTo>
                  <a:pt x="319278" y="688848"/>
                </a:moveTo>
                <a:lnTo>
                  <a:pt x="319278" y="686562"/>
                </a:lnTo>
                <a:lnTo>
                  <a:pt x="316992" y="686562"/>
                </a:lnTo>
                <a:lnTo>
                  <a:pt x="316992" y="689608"/>
                </a:lnTo>
                <a:lnTo>
                  <a:pt x="317754" y="690372"/>
                </a:lnTo>
                <a:lnTo>
                  <a:pt x="319278" y="688848"/>
                </a:lnTo>
                <a:close/>
              </a:path>
              <a:path w="636270" h="690880">
                <a:moveTo>
                  <a:pt x="632460" y="375666"/>
                </a:moveTo>
                <a:lnTo>
                  <a:pt x="632460" y="374904"/>
                </a:lnTo>
                <a:lnTo>
                  <a:pt x="629406" y="374904"/>
                </a:lnTo>
                <a:lnTo>
                  <a:pt x="318134" y="685421"/>
                </a:lnTo>
                <a:lnTo>
                  <a:pt x="319278" y="686562"/>
                </a:lnTo>
                <a:lnTo>
                  <a:pt x="319278" y="688848"/>
                </a:lnTo>
                <a:lnTo>
                  <a:pt x="632460" y="375666"/>
                </a:lnTo>
                <a:close/>
              </a:path>
              <a:path w="636270" h="690880">
                <a:moveTo>
                  <a:pt x="475488" y="3810"/>
                </a:moveTo>
                <a:lnTo>
                  <a:pt x="473964" y="1524"/>
                </a:lnTo>
                <a:lnTo>
                  <a:pt x="473964" y="3810"/>
                </a:lnTo>
                <a:lnTo>
                  <a:pt x="475488" y="3810"/>
                </a:lnTo>
                <a:close/>
              </a:path>
              <a:path w="636270" h="690880">
                <a:moveTo>
                  <a:pt x="477012" y="374904"/>
                </a:moveTo>
                <a:lnTo>
                  <a:pt x="477012" y="373380"/>
                </a:lnTo>
                <a:lnTo>
                  <a:pt x="475488" y="371856"/>
                </a:lnTo>
                <a:lnTo>
                  <a:pt x="475488" y="3810"/>
                </a:lnTo>
                <a:lnTo>
                  <a:pt x="473964" y="3810"/>
                </a:lnTo>
                <a:lnTo>
                  <a:pt x="473964" y="374904"/>
                </a:lnTo>
                <a:lnTo>
                  <a:pt x="477012" y="374904"/>
                </a:lnTo>
                <a:close/>
              </a:path>
              <a:path w="636270" h="690880">
                <a:moveTo>
                  <a:pt x="636270" y="371856"/>
                </a:moveTo>
                <a:lnTo>
                  <a:pt x="475488" y="371856"/>
                </a:lnTo>
                <a:lnTo>
                  <a:pt x="477012" y="373380"/>
                </a:lnTo>
                <a:lnTo>
                  <a:pt x="477012" y="374904"/>
                </a:lnTo>
                <a:lnTo>
                  <a:pt x="629406" y="374904"/>
                </a:lnTo>
                <a:lnTo>
                  <a:pt x="631698" y="372618"/>
                </a:lnTo>
                <a:lnTo>
                  <a:pt x="632460" y="374904"/>
                </a:lnTo>
                <a:lnTo>
                  <a:pt x="632460" y="375666"/>
                </a:lnTo>
                <a:lnTo>
                  <a:pt x="636270" y="371856"/>
                </a:lnTo>
                <a:close/>
              </a:path>
              <a:path w="636270" h="690880">
                <a:moveTo>
                  <a:pt x="632460" y="374904"/>
                </a:moveTo>
                <a:lnTo>
                  <a:pt x="631698" y="372618"/>
                </a:lnTo>
                <a:lnTo>
                  <a:pt x="629406" y="374904"/>
                </a:lnTo>
                <a:lnTo>
                  <a:pt x="632460" y="374904"/>
                </a:lnTo>
                <a:close/>
              </a:path>
            </a:pathLst>
          </a:custGeom>
          <a:solidFill>
            <a:srgbClr val="375C8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66786" y="2002699"/>
            <a:ext cx="1630215" cy="2333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47121" y="3521455"/>
            <a:ext cx="5676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Como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48069" y="3865279"/>
            <a:ext cx="1131225" cy="26600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85983" y="4531105"/>
            <a:ext cx="2642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también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podemos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decir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19250" y="5037001"/>
            <a:ext cx="1696486" cy="2333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</TotalTime>
  <Words>2955</Words>
  <Application>Microsoft Office PowerPoint</Application>
  <PresentationFormat>Custom</PresentationFormat>
  <Paragraphs>381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Arial MT</vt:lpstr>
      <vt:lpstr>Calibri</vt:lpstr>
      <vt:lpstr>Cambria Math</vt:lpstr>
      <vt:lpstr>Symbol</vt:lpstr>
      <vt:lpstr>Times New Roman</vt:lpstr>
      <vt:lpstr>Office Theme</vt:lpstr>
      <vt:lpstr>FILTROS de KALMAN POLINOMIALES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Filtro de Kalman Siguiendo un Objeto en Caída (no hay rozamiento)</vt:lpstr>
      <vt:lpstr>PowerPoint Presentation</vt:lpstr>
      <vt:lpstr>PowerPoint Presentation</vt:lpstr>
      <vt:lpstr>( Filtro de Kalman polinomial de tres estados 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FILTROS de KALMAN POLINOMIALES</dc:title>
  <dc:creator>Nerea Gálvez Eguren</dc:creator>
  <cp:lastModifiedBy>Nerea Galvez Eguren</cp:lastModifiedBy>
  <cp:revision>16</cp:revision>
  <dcterms:created xsi:type="dcterms:W3CDTF">2022-04-23T10:45:55Z</dcterms:created>
  <dcterms:modified xsi:type="dcterms:W3CDTF">2022-04-26T17:44:33Z</dcterms:modified>
</cp:coreProperties>
</file>